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4" r:id="rId1"/>
  </p:sldMasterIdLst>
  <p:notesMasterIdLst>
    <p:notesMasterId r:id="rId74"/>
  </p:notesMasterIdLst>
  <p:handoutMasterIdLst>
    <p:handoutMasterId r:id="rId75"/>
  </p:handoutMasterIdLst>
  <p:sldIdLst>
    <p:sldId id="256" r:id="rId2"/>
    <p:sldId id="434" r:id="rId3"/>
    <p:sldId id="327" r:id="rId4"/>
    <p:sldId id="365" r:id="rId5"/>
    <p:sldId id="425" r:id="rId6"/>
    <p:sldId id="322" r:id="rId7"/>
    <p:sldId id="328" r:id="rId8"/>
    <p:sldId id="323" r:id="rId9"/>
    <p:sldId id="326" r:id="rId10"/>
    <p:sldId id="329" r:id="rId11"/>
    <p:sldId id="366" r:id="rId12"/>
    <p:sldId id="440" r:id="rId13"/>
    <p:sldId id="431" r:id="rId14"/>
    <p:sldId id="330" r:id="rId15"/>
    <p:sldId id="433" r:id="rId16"/>
    <p:sldId id="424" r:id="rId17"/>
    <p:sldId id="331" r:id="rId18"/>
    <p:sldId id="423" r:id="rId19"/>
    <p:sldId id="333" r:id="rId20"/>
    <p:sldId id="404" r:id="rId21"/>
    <p:sldId id="360" r:id="rId22"/>
    <p:sldId id="374" r:id="rId23"/>
    <p:sldId id="375" r:id="rId24"/>
    <p:sldId id="336" r:id="rId25"/>
    <p:sldId id="369" r:id="rId26"/>
    <p:sldId id="337" r:id="rId27"/>
    <p:sldId id="368" r:id="rId28"/>
    <p:sldId id="373" r:id="rId29"/>
    <p:sldId id="386" r:id="rId30"/>
    <p:sldId id="372" r:id="rId31"/>
    <p:sldId id="429" r:id="rId32"/>
    <p:sldId id="432" r:id="rId33"/>
    <p:sldId id="332" r:id="rId34"/>
    <p:sldId id="334" r:id="rId35"/>
    <p:sldId id="364" r:id="rId36"/>
    <p:sldId id="335" r:id="rId37"/>
    <p:sldId id="343" r:id="rId38"/>
    <p:sldId id="427" r:id="rId39"/>
    <p:sldId id="345" r:id="rId40"/>
    <p:sldId id="346" r:id="rId41"/>
    <p:sldId id="393" r:id="rId42"/>
    <p:sldId id="394" r:id="rId43"/>
    <p:sldId id="376" r:id="rId44"/>
    <p:sldId id="391" r:id="rId45"/>
    <p:sldId id="392" r:id="rId46"/>
    <p:sldId id="338" r:id="rId47"/>
    <p:sldId id="370" r:id="rId48"/>
    <p:sldId id="377" r:id="rId49"/>
    <p:sldId id="399" r:id="rId50"/>
    <p:sldId id="395" r:id="rId51"/>
    <p:sldId id="437" r:id="rId52"/>
    <p:sldId id="438" r:id="rId53"/>
    <p:sldId id="400" r:id="rId54"/>
    <p:sldId id="398" r:id="rId55"/>
    <p:sldId id="378" r:id="rId56"/>
    <p:sldId id="387" r:id="rId57"/>
    <p:sldId id="428" r:id="rId58"/>
    <p:sldId id="430" r:id="rId59"/>
    <p:sldId id="347" r:id="rId60"/>
    <p:sldId id="397" r:id="rId61"/>
    <p:sldId id="348" r:id="rId62"/>
    <p:sldId id="396" r:id="rId63"/>
    <p:sldId id="349" r:id="rId64"/>
    <p:sldId id="350" r:id="rId65"/>
    <p:sldId id="422" r:id="rId66"/>
    <p:sldId id="417" r:id="rId67"/>
    <p:sldId id="351" r:id="rId68"/>
    <p:sldId id="352" r:id="rId69"/>
    <p:sldId id="419" r:id="rId70"/>
    <p:sldId id="354" r:id="rId71"/>
    <p:sldId id="418" r:id="rId72"/>
    <p:sldId id="420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1E7"/>
    <a:srgbClr val="BB4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18"/>
    <p:restoredTop sz="93423" autoAdjust="0"/>
  </p:normalViewPr>
  <p:slideViewPr>
    <p:cSldViewPr snapToGrid="0" snapToObjects="1">
      <p:cViewPr varScale="1">
        <p:scale>
          <a:sx n="90" d="100"/>
          <a:sy n="90" d="100"/>
        </p:scale>
        <p:origin x="11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840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040FC8CA-0BEC-B944-B953-64EE0E0AAE09}" type="datetimeFigureOut">
              <a:rPr lang="en-US" smtClean="0"/>
              <a:t>6/21/20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07C7CC37-2A36-4A42-A754-B16B13E0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26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ECDEDC8E-137A-9E4E-BE48-BB707B059918}" type="datetimeFigureOut">
              <a:rPr lang="en-US" smtClean="0"/>
              <a:t>6/21/20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CB79ACB7-6E9C-8F44-83A4-632B91DD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705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B33E570-2901-A842-9691-3AF5AFB17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41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AA8F5EB-4773-AC4D-B12A-8C92C0032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3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90226C0-909C-174D-8E74-3F2399D6F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84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F8E4D9A-DACE-B844-A65D-EAAE3CCC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12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438CADD-52CD-C443-BF00-1FCD5D777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61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60FC8EF-3D3F-294F-9568-6883D58F9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51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88370"/>
            <a:ext cx="5486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84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11CD523-F5F4-EF42-83CE-F4B8DC6B0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10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79C4664-00DB-494F-A2F7-A4BB81459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06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700088"/>
            <a:ext cx="4570412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709209B-D8C3-4242-AF65-CD2B80EA5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8837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55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C94788D-318A-E042-A298-3B8213A54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2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78CAAB4-65B6-3248-A783-B656FB358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24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1167A86-EBD8-7747-A961-92D1C5AD8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51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585B495-FD90-DB48-9672-1FC04AFB3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89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25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26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0150BBB-AE6D-D942-A705-4623719D4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9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DDE7198-4C2C-3D40-9DE4-4F21F99EB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38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4891A81-8A5B-8D4D-AFD9-E70819789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0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333FF47-28AE-AF4F-AE18-E1C3ADD32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81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F19C2AE-DD2C-4B40-BCD0-031FC9DB1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529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29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7C6DEF4-B51F-4C45-BBB7-EA6613C8B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7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5FC6A1D-3466-3B42-9780-6717E5CB6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89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BAEAF34-884F-664F-AAF3-DA1F1CF5B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892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E42D848-578B-BA4A-B742-A258D64AB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203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99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9A6DA47-1F8E-0447-8ACB-27AE80403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95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BD40BD1-435B-2044-B3AF-87CFBAEE7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8EB2B6D-4A50-6C4B-943D-96F48263E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057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B502296-405B-8748-ACB8-3380D90CE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230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B8BF3DB-4520-BA4E-91E6-A7DAC3DBF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741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02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39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AE101F-1E28-B14E-A954-DE35B84E4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16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096A50E-B754-6640-907F-AAF5E6089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016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B57D518-864F-F84F-B2AC-F9126A821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289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E8C918B-3B4F-E341-8704-38E67EDBB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398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7435BA5-4766-344A-9930-1374FB501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607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B2E72CD-FFC6-7B4C-BFAA-648D66D9C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63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C893DD7-E59C-7B44-8ACD-78C78CE0C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30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B63395B-D666-C14F-84BE-A996408B2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224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65C2953-644D-3249-8E8B-CEA7B0B28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473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1665163-8B1C-7D43-8BF4-D05582316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90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A836F90-2039-9C46-846E-FF88C1C04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456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49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6A94DA8-A37F-DC42-A833-8B6E94ADF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3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290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787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850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68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46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241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03068E0-7555-EB42-9D8E-A0C37FB35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901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AF8BBD7-6D46-C945-BCF7-A9F3D55C2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341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124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30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59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1FC365B-0DAD-5148-8B28-93BB94B6F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09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E788052-2919-B049-811E-22AE4360E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919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FD0B5B8-C58F-D54B-B3E2-CA4B552A2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295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412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466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A5DE268-3620-7745-A891-83FBB8247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330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B78B10C-4E5A-804F-A116-2A7964E09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0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247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085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FFD91FB-C025-C74B-AC56-46B1B2CF89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264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284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73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09CB481-3E39-9944-9D14-B13FB5F55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90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2318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849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72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D4123C4-7291-E242-8F49-13A148C72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39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410D0C3-7207-844D-8D30-CF930C2D5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4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9ACB7-6E9C-8F44-83A4-632B91DD13D1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9B1A59D-2BAB-9C41-81A7-C616FF11B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1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19453" y="3625"/>
            <a:ext cx="6824547" cy="695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</a:t>
            </a:r>
            <a:r>
              <a:rPr lang="en-US" dirty="0" err="1"/>
              <a:t>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1632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rgbClr val="FFFFFF">
                  <a:alpha val="80000"/>
                </a:srgbClr>
              </a:gs>
              <a:gs pos="50000">
                <a:srgbClr val="3366FF">
                  <a:alpha val="8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30751" y="22143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066B5A5-DE58-114C-AFAB-EBEC1CD172E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B90764-9612-C447-B70B-C90979993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5000" b="78500"/>
          <a:stretch/>
        </p:blipFill>
        <p:spPr>
          <a:xfrm>
            <a:off x="0" y="20761"/>
            <a:ext cx="3845294" cy="678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bg2">
              <a:lumMod val="90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t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49.jpeg"/><Relationship Id="rId4" Type="http://schemas.openxmlformats.org/officeDocument/2006/relationships/image" Target="../media/image48.emf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emf"/><Relationship Id="rId11" Type="http://schemas.openxmlformats.org/officeDocument/2006/relationships/image" Target="../media/image60.tiff"/><Relationship Id="rId5" Type="http://schemas.openxmlformats.org/officeDocument/2006/relationships/image" Target="../media/image55.png"/><Relationship Id="rId10" Type="http://schemas.openxmlformats.org/officeDocument/2006/relationships/image" Target="../media/image14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gif"/><Relationship Id="rId7" Type="http://schemas.openxmlformats.org/officeDocument/2006/relationships/image" Target="../media/image6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89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4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tiff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08.tiff"/><Relationship Id="rId4" Type="http://schemas.openxmlformats.org/officeDocument/2006/relationships/image" Target="../media/image1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3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Metals plasticity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3137" y="3498273"/>
            <a:ext cx="6400800" cy="1752600"/>
          </a:xfrm>
        </p:spPr>
        <p:txBody>
          <a:bodyPr>
            <a:no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</a:rPr>
              <a:t>Irene J. </a:t>
            </a:r>
            <a:r>
              <a:rPr lang="en-US" i="1" dirty="0" err="1">
                <a:solidFill>
                  <a:srgbClr val="002060"/>
                </a:solidFill>
              </a:rPr>
              <a:t>Beyerlein</a:t>
            </a:r>
            <a:r>
              <a:rPr lang="en-US" i="1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en-US" i="1">
                <a:solidFill>
                  <a:srgbClr val="002060"/>
                </a:solidFill>
              </a:rPr>
              <a:t>University of California, Santa Barbara, CA</a:t>
            </a:r>
          </a:p>
          <a:p>
            <a:pPr algn="ctr"/>
            <a:endParaRPr lang="en-US" i="1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42DAD-D8A6-AE4D-AD92-DEF17056A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545" y="4629846"/>
            <a:ext cx="1249984" cy="1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6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B4B4705-5782-EE4F-81D2-D39124D6A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9030"/>
            <a:ext cx="2399723" cy="139102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DDFB0C1-97C4-CF4C-A5C9-D3F0C3F427F5}"/>
              </a:ext>
            </a:extLst>
          </p:cNvPr>
          <p:cNvGrpSpPr/>
          <p:nvPr/>
        </p:nvGrpSpPr>
        <p:grpSpPr>
          <a:xfrm>
            <a:off x="1496293" y="1187349"/>
            <a:ext cx="5740941" cy="3878500"/>
            <a:chOff x="1496293" y="1187349"/>
            <a:chExt cx="5740941" cy="38785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01F9398-EAA4-9D47-9255-30967CCCC7A7}"/>
                </a:ext>
              </a:extLst>
            </p:cNvPr>
            <p:cNvGrpSpPr/>
            <p:nvPr/>
          </p:nvGrpSpPr>
          <p:grpSpPr>
            <a:xfrm>
              <a:off x="1496293" y="1836406"/>
              <a:ext cx="5740941" cy="3229443"/>
              <a:chOff x="931650" y="1921764"/>
              <a:chExt cx="7031922" cy="3955657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2D03D5A-AF24-F34D-B268-1F33AD108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1650" y="1921764"/>
                <a:ext cx="7031922" cy="395565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F55DED4-4562-944E-B0B6-3EE19CBEA8C0}"/>
                  </a:ext>
                </a:extLst>
              </p:cNvPr>
              <p:cNvSpPr txBox="1"/>
              <p:nvPr/>
            </p:nvSpPr>
            <p:spPr>
              <a:xfrm>
                <a:off x="4502036" y="2069159"/>
                <a:ext cx="3209650" cy="791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907F7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2D polycrystalline slice</a:t>
                </a:r>
              </a:p>
              <a:p>
                <a:pPr algn="ctr"/>
                <a:r>
                  <a:rPr lang="en-US"/>
                  <a:t>Orientation Map</a:t>
                </a:r>
              </a:p>
            </p:txBody>
          </p:sp>
        </p:grp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AB4661D1-4BE8-0142-9E1B-08344E69C2D9}"/>
                </a:ext>
              </a:extLst>
            </p:cNvPr>
            <p:cNvSpPr/>
            <p:nvPr/>
          </p:nvSpPr>
          <p:spPr>
            <a:xfrm>
              <a:off x="1534826" y="1187349"/>
              <a:ext cx="411585" cy="302692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EF2D9C5-2E42-EF45-8BBA-EAF38DF0120A}"/>
                </a:ext>
              </a:extLst>
            </p:cNvPr>
            <p:cNvCxnSpPr>
              <a:cxnSpLocks/>
            </p:cNvCxnSpPr>
            <p:nvPr/>
          </p:nvCxnSpPr>
          <p:spPr>
            <a:xfrm>
              <a:off x="1840484" y="1447523"/>
              <a:ext cx="916571" cy="60135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6EDCF8-3B5C-F847-B15B-30509753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Polycrystalline metal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955F88C-1C30-CE4B-A23D-0454E04125D7}"/>
              </a:ext>
            </a:extLst>
          </p:cNvPr>
          <p:cNvGrpSpPr/>
          <p:nvPr/>
        </p:nvGrpSpPr>
        <p:grpSpPr>
          <a:xfrm>
            <a:off x="2747907" y="2080728"/>
            <a:ext cx="5459115" cy="3313604"/>
            <a:chOff x="2747907" y="2080728"/>
            <a:chExt cx="5459115" cy="331360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E3B0A90-6828-C24A-84D0-2394C079A0F0}"/>
                </a:ext>
              </a:extLst>
            </p:cNvPr>
            <p:cNvGrpSpPr/>
            <p:nvPr/>
          </p:nvGrpSpPr>
          <p:grpSpPr>
            <a:xfrm>
              <a:off x="2747907" y="2080728"/>
              <a:ext cx="3918015" cy="3313604"/>
              <a:chOff x="2747907" y="2080728"/>
              <a:chExt cx="3918015" cy="331360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B1511DB-E45F-6E48-915B-5B5435CB57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565" t="8091" r="26875" b="20881"/>
              <a:stretch/>
            </p:blipFill>
            <p:spPr>
              <a:xfrm>
                <a:off x="3727924" y="2875875"/>
                <a:ext cx="2937998" cy="2518457"/>
              </a:xfrm>
              <a:prstGeom prst="rect">
                <a:avLst/>
              </a:prstGeom>
            </p:spPr>
          </p:pic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A70F1110-CE67-B84F-88C0-2808D71F0DE9}"/>
                  </a:ext>
                </a:extLst>
              </p:cNvPr>
              <p:cNvSpPr/>
              <p:nvPr/>
            </p:nvSpPr>
            <p:spPr>
              <a:xfrm>
                <a:off x="2747907" y="2080728"/>
                <a:ext cx="823171" cy="605385"/>
              </a:xfrm>
              <a:prstGeom prst="cub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11FDB3F-8E19-5F41-A84F-388484A656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7248" y="2529940"/>
                <a:ext cx="916571" cy="60135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84ACCBB-5DBD-7544-ACD7-13C217B567C4}"/>
                </a:ext>
              </a:extLst>
            </p:cNvPr>
            <p:cNvSpPr txBox="1"/>
            <p:nvPr/>
          </p:nvSpPr>
          <p:spPr>
            <a:xfrm>
              <a:off x="6023481" y="3131294"/>
              <a:ext cx="218354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F7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Grains and grain boundaries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3DCD425-0E47-B04F-99F3-3F8E29C80488}"/>
              </a:ext>
            </a:extLst>
          </p:cNvPr>
          <p:cNvGrpSpPr/>
          <p:nvPr/>
        </p:nvGrpSpPr>
        <p:grpSpPr>
          <a:xfrm>
            <a:off x="5355724" y="3778666"/>
            <a:ext cx="3401049" cy="1995607"/>
            <a:chOff x="5355724" y="3778666"/>
            <a:chExt cx="3401049" cy="19956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F0DBAF-F0F6-8C48-81C0-3EE4EFCC69A5}"/>
                </a:ext>
              </a:extLst>
            </p:cNvPr>
            <p:cNvSpPr txBox="1"/>
            <p:nvPr/>
          </p:nvSpPr>
          <p:spPr>
            <a:xfrm>
              <a:off x="6814473" y="3778666"/>
              <a:ext cx="19423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F7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Each grain has ordered structure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205FC4-FB77-304A-922B-1EA7F875F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481" y="4453514"/>
              <a:ext cx="1918447" cy="1320759"/>
            </a:xfrm>
            <a:prstGeom prst="rect">
              <a:avLst/>
            </a:prstGeom>
          </p:spPr>
        </p:pic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471C63B-DC98-DF46-851D-58286FA37A35}"/>
                </a:ext>
              </a:extLst>
            </p:cNvPr>
            <p:cNvSpPr/>
            <p:nvPr/>
          </p:nvSpPr>
          <p:spPr>
            <a:xfrm>
              <a:off x="5355724" y="3975093"/>
              <a:ext cx="823171" cy="605385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3ACCE6B-749B-274D-936E-E425FC0456AA}"/>
                </a:ext>
              </a:extLst>
            </p:cNvPr>
            <p:cNvCxnSpPr>
              <a:cxnSpLocks/>
            </p:cNvCxnSpPr>
            <p:nvPr/>
          </p:nvCxnSpPr>
          <p:spPr>
            <a:xfrm>
              <a:off x="5875990" y="4277785"/>
              <a:ext cx="916571" cy="60135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BB5013-7467-4843-BA27-FBE6CBD79899}"/>
              </a:ext>
            </a:extLst>
          </p:cNvPr>
          <p:cNvGrpSpPr/>
          <p:nvPr/>
        </p:nvGrpSpPr>
        <p:grpSpPr>
          <a:xfrm>
            <a:off x="7117336" y="4945626"/>
            <a:ext cx="2026664" cy="1912374"/>
            <a:chOff x="7117336" y="4945626"/>
            <a:chExt cx="2026664" cy="1912374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84595FC-C8FC-524F-955B-35B7A330B267}"/>
                </a:ext>
              </a:extLst>
            </p:cNvPr>
            <p:cNvSpPr/>
            <p:nvPr/>
          </p:nvSpPr>
          <p:spPr>
            <a:xfrm>
              <a:off x="7117336" y="4945626"/>
              <a:ext cx="373177" cy="336533"/>
            </a:xfrm>
            <a:prstGeom prst="cub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2CE3A0-9187-E541-A1E2-15B3FE67D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4582" y="5278582"/>
              <a:ext cx="1579418" cy="1579418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FB8406-5765-C745-8101-24F466059E95}"/>
                </a:ext>
              </a:extLst>
            </p:cNvPr>
            <p:cNvCxnSpPr>
              <a:cxnSpLocks/>
            </p:cNvCxnSpPr>
            <p:nvPr/>
          </p:nvCxnSpPr>
          <p:spPr>
            <a:xfrm>
              <a:off x="7429000" y="5212631"/>
              <a:ext cx="916571" cy="60135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7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0700-5742-3B43-96A9-C18A31EA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History of analysis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DCE1AC-8FEF-364D-80C7-BFC158BD8858}"/>
              </a:ext>
            </a:extLst>
          </p:cNvPr>
          <p:cNvSpPr txBox="1">
            <a:spLocks/>
          </p:cNvSpPr>
          <p:nvPr/>
        </p:nvSpPr>
        <p:spPr>
          <a:xfrm>
            <a:off x="259513" y="1476098"/>
            <a:ext cx="4119880" cy="473073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Polycrystalline metal</a:t>
            </a:r>
          </a:p>
          <a:p>
            <a:r>
              <a:rPr lang="en-US" sz="2000" dirty="0"/>
              <a:t>Unwin (1894) produced a comparison of plastic load versus deformation curves for copper and a carbon-steel exhibiting different yield points</a:t>
            </a:r>
          </a:p>
          <a:p>
            <a:r>
              <a:rPr lang="en-US" sz="2000" i="1" dirty="0"/>
              <a:t>Mechanisms:  </a:t>
            </a:r>
            <a:r>
              <a:rPr lang="en-US" sz="2000" dirty="0"/>
              <a:t>In earlier reports, </a:t>
            </a:r>
            <a:r>
              <a:rPr lang="en-US" sz="2000" dirty="0" err="1"/>
              <a:t>Rosenhain</a:t>
            </a:r>
            <a:r>
              <a:rPr lang="en-US" sz="2000" dirty="0"/>
              <a:t> (1899) and Ewing and </a:t>
            </a:r>
            <a:r>
              <a:rPr lang="en-US" sz="2000" dirty="0" err="1"/>
              <a:t>Rosenhain</a:t>
            </a:r>
            <a:r>
              <a:rPr lang="en-US" sz="2000" dirty="0"/>
              <a:t> (1900) had “applied the name ‘slip bands’ to lines developed on metal surfaces by plastic strain …” based on optical observations obtained on a variety of deformed metals. </a:t>
            </a:r>
            <a:endParaRPr lang="en-US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EBB682-CD6D-9349-8F65-3673C8182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36"/>
          <a:stretch/>
        </p:blipFill>
        <p:spPr>
          <a:xfrm>
            <a:off x="4966063" y="1129445"/>
            <a:ext cx="2986447" cy="24252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B00524-DF15-764A-86ED-F51B90EBD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" r="5641" b="11670"/>
          <a:stretch/>
        </p:blipFill>
        <p:spPr>
          <a:xfrm>
            <a:off x="5519799" y="4035221"/>
            <a:ext cx="2996405" cy="22217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5E74DEE-CD8D-E249-8DEA-DA0F4B8B6103}"/>
              </a:ext>
            </a:extLst>
          </p:cNvPr>
          <p:cNvSpPr/>
          <p:nvPr/>
        </p:nvSpPr>
        <p:spPr>
          <a:xfrm>
            <a:off x="6885709" y="2576945"/>
            <a:ext cx="1066801" cy="318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EB83D2-3D01-1A43-AB94-76633C71A47D}"/>
              </a:ext>
            </a:extLst>
          </p:cNvPr>
          <p:cNvSpPr/>
          <p:nvPr/>
        </p:nvSpPr>
        <p:spPr>
          <a:xfrm>
            <a:off x="6885708" y="3121680"/>
            <a:ext cx="1066801" cy="318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5E0DC9-C31B-1348-866D-449CB44690D4}"/>
              </a:ext>
            </a:extLst>
          </p:cNvPr>
          <p:cNvSpPr txBox="1"/>
          <p:nvPr/>
        </p:nvSpPr>
        <p:spPr>
          <a:xfrm>
            <a:off x="6272187" y="6360252"/>
            <a:ext cx="2785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Antolovich</a:t>
            </a:r>
            <a:r>
              <a:rPr lang="en-US" sz="1200" i="1" dirty="0"/>
              <a:t>, Phil Trans Roy </a:t>
            </a:r>
            <a:r>
              <a:rPr lang="en-US" sz="1200" i="1" dirty="0" err="1"/>
              <a:t>Soc</a:t>
            </a:r>
            <a:r>
              <a:rPr lang="en-US" sz="1200" i="1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97490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0700-5742-3B43-96A9-C18A31EA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Single crystal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DCE1AC-8FEF-364D-80C7-BFC158BD8858}"/>
              </a:ext>
            </a:extLst>
          </p:cNvPr>
          <p:cNvSpPr txBox="1">
            <a:spLocks/>
          </p:cNvSpPr>
          <p:nvPr/>
        </p:nvSpPr>
        <p:spPr>
          <a:xfrm>
            <a:off x="234949" y="852642"/>
            <a:ext cx="4877375" cy="415711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20</a:t>
            </a:r>
            <a:r>
              <a:rPr lang="en-US" sz="1800" baseline="30000" dirty="0"/>
              <a:t>th</a:t>
            </a:r>
            <a:r>
              <a:rPr lang="en-US" sz="1800" dirty="0"/>
              <a:t> century single crystals could be produced</a:t>
            </a:r>
          </a:p>
          <a:p>
            <a:r>
              <a:rPr lang="en-US" sz="1800" dirty="0"/>
              <a:t>G. I. Taylor and Elam (1926) tests on crystals in tension or compression for reference properties </a:t>
            </a:r>
          </a:p>
          <a:p>
            <a:r>
              <a:rPr lang="en-US" sz="1800" dirty="0"/>
              <a:t>Some common characteristics</a:t>
            </a:r>
          </a:p>
          <a:p>
            <a:r>
              <a:rPr lang="en-US" sz="1800" dirty="0"/>
              <a:t>1) Yield takes place in definite crystallographic planes</a:t>
            </a:r>
          </a:p>
          <a:p>
            <a:r>
              <a:rPr lang="en-US" sz="1800" dirty="0"/>
              <a:t>2) Sheets of crystals slip over one another</a:t>
            </a:r>
          </a:p>
          <a:p>
            <a:r>
              <a:rPr lang="en-US" sz="1800" dirty="0"/>
              <a:t>3) Deformation was highly inhomogeneous localized in slip bands between the sheets</a:t>
            </a:r>
          </a:p>
          <a:p>
            <a:r>
              <a:rPr lang="en-US" sz="1800" dirty="0"/>
              <a:t>4) Realized that deformation occurs in integral multiples of the lattice spacing since the crystal structure of the material did not change</a:t>
            </a:r>
          </a:p>
          <a:p>
            <a:endParaRPr lang="en-US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F89932-E33E-9641-9052-2AD1879835E3}"/>
              </a:ext>
            </a:extLst>
          </p:cNvPr>
          <p:cNvGrpSpPr/>
          <p:nvPr/>
        </p:nvGrpSpPr>
        <p:grpSpPr>
          <a:xfrm>
            <a:off x="4049830" y="773545"/>
            <a:ext cx="4738570" cy="3454400"/>
            <a:chOff x="836730" y="3187700"/>
            <a:chExt cx="4738570" cy="3454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7E2D24-152D-6741-B749-8E6837B91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472" t="43890" r="27222" b="5740"/>
            <a:stretch/>
          </p:blipFill>
          <p:spPr>
            <a:xfrm>
              <a:off x="2438400" y="3187700"/>
              <a:ext cx="3136900" cy="345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B058BA-A776-4641-8B03-130AAE1BBC49}"/>
                </a:ext>
              </a:extLst>
            </p:cNvPr>
            <p:cNvSpPr txBox="1"/>
            <p:nvPr/>
          </p:nvSpPr>
          <p:spPr>
            <a:xfrm>
              <a:off x="836730" y="4736068"/>
              <a:ext cx="1436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Slip bands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48AAEB7-4E07-954A-ADEB-A9064D8FFA59}"/>
                </a:ext>
              </a:extLst>
            </p:cNvPr>
            <p:cNvCxnSpPr/>
            <p:nvPr/>
          </p:nvCxnSpPr>
          <p:spPr>
            <a:xfrm>
              <a:off x="2146300" y="5105400"/>
              <a:ext cx="977900" cy="503193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62731FF-185B-5041-913A-59A27820D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11" t="33904" b="26474"/>
          <a:stretch/>
        </p:blipFill>
        <p:spPr>
          <a:xfrm>
            <a:off x="5277425" y="4302460"/>
            <a:ext cx="2120900" cy="23883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372F11-23D5-8E46-8CEA-324AFAE98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11" t="76304" b="5741"/>
          <a:stretch/>
        </p:blipFill>
        <p:spPr>
          <a:xfrm>
            <a:off x="6679158" y="5351046"/>
            <a:ext cx="2413000" cy="123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1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7CE-9B96-8C47-AAD2-C3F12D2EE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Slip in a single crystal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E7005-0543-B944-8BB7-AAF64B8B2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320"/>
            <a:ext cx="9144000" cy="4023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0115D-50DE-B246-8E78-E3BF5365FB99}"/>
              </a:ext>
            </a:extLst>
          </p:cNvPr>
          <p:cNvSpPr txBox="1"/>
          <p:nvPr/>
        </p:nvSpPr>
        <p:spPr>
          <a:xfrm>
            <a:off x="7479535" y="5440680"/>
            <a:ext cx="1664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D. Hurtado, 2010, PhD thesis, Caltech</a:t>
            </a:r>
          </a:p>
        </p:txBody>
      </p:sp>
    </p:spTree>
    <p:extLst>
      <p:ext uri="{BB962C8B-B14F-4D97-AF65-F5344CB8AC3E}">
        <p14:creationId xmlns:p14="http://schemas.microsoft.com/office/powerpoint/2010/main" val="1144467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0700-5742-3B43-96A9-C18A31EA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Plasticity of a single crystal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9E92E-4659-984C-A72C-6FD02892C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5" b="53638"/>
          <a:stretch/>
        </p:blipFill>
        <p:spPr>
          <a:xfrm>
            <a:off x="1083060" y="1686680"/>
            <a:ext cx="3678233" cy="212567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AFD0DE-4B15-E944-B169-A303AE64398F}"/>
              </a:ext>
            </a:extLst>
          </p:cNvPr>
          <p:cNvSpPr txBox="1">
            <a:spLocks/>
          </p:cNvSpPr>
          <p:nvPr/>
        </p:nvSpPr>
        <p:spPr>
          <a:xfrm>
            <a:off x="457200" y="4424855"/>
            <a:ext cx="8229600" cy="21156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Summary:</a:t>
            </a:r>
          </a:p>
          <a:p>
            <a:r>
              <a:rPr lang="en-US" sz="1800" dirty="0"/>
              <a:t>Deformation is not uniform and occur in localized regions in the crystal</a:t>
            </a:r>
          </a:p>
          <a:p>
            <a:r>
              <a:rPr lang="en-US" sz="1800" dirty="0"/>
              <a:t>Slip along multiple, independently oriented crystallographic planes</a:t>
            </a:r>
          </a:p>
          <a:p>
            <a:r>
              <a:rPr lang="en-US" sz="1800" dirty="0"/>
              <a:t>Slip bands form along these planes and separate undeformed regions</a:t>
            </a:r>
          </a:p>
          <a:p>
            <a:r>
              <a:rPr lang="en-US" sz="1800" dirty="0"/>
              <a:t>With more deformation, more localized regions and larger surface steps</a:t>
            </a:r>
          </a:p>
          <a:p>
            <a:r>
              <a:rPr lang="en-US" sz="1800" dirty="0"/>
              <a:t>These bands are permitting large deformation with little stress (compared to elasticity)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8C3D5-A234-C348-A7B9-912653469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52" t="45848" r="1"/>
          <a:stretch/>
        </p:blipFill>
        <p:spPr>
          <a:xfrm>
            <a:off x="5003429" y="1916681"/>
            <a:ext cx="3094327" cy="2482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C35F94-A9B3-E448-9802-7B7E8AC0A359}"/>
              </a:ext>
            </a:extLst>
          </p:cNvPr>
          <p:cNvSpPr txBox="1"/>
          <p:nvPr/>
        </p:nvSpPr>
        <p:spPr>
          <a:xfrm>
            <a:off x="928255" y="1110685"/>
            <a:ext cx="752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 of arbitrary orientation or loading will slip on many planes of different location and orientation</a:t>
            </a:r>
          </a:p>
        </p:txBody>
      </p:sp>
    </p:spTree>
    <p:extLst>
      <p:ext uri="{BB962C8B-B14F-4D97-AF65-F5344CB8AC3E}">
        <p14:creationId xmlns:p14="http://schemas.microsoft.com/office/powerpoint/2010/main" val="4878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82AF5E-7AC2-8848-8F3C-4BB0AA50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dislocations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91033-F091-6E40-8118-BAB364D4E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00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3E411-E611-054C-ADAC-9A1F1523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Theory started in 1905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A8841C-61A7-0F4A-B427-4B774243D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228109" cy="4876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V. Volterra</a:t>
            </a:r>
          </a:p>
          <a:p>
            <a:r>
              <a:rPr lang="en-US" dirty="0"/>
              <a:t>Dislocation theory</a:t>
            </a:r>
          </a:p>
          <a:p>
            <a:r>
              <a:rPr lang="en-US" dirty="0"/>
              <a:t>Hollow elastic tube</a:t>
            </a:r>
          </a:p>
          <a:p>
            <a:r>
              <a:rPr lang="en-US" dirty="0"/>
              <a:t>Not yet an explanation for plasticity</a:t>
            </a:r>
          </a:p>
          <a:p>
            <a:r>
              <a:rPr lang="en-US" dirty="0"/>
              <a:t>These were cuts; the term “dislocations” came nearly 30 years later</a:t>
            </a:r>
          </a:p>
          <a:p>
            <a:r>
              <a:rPr lang="en-US" dirty="0"/>
              <a:t>Straight dislocations, no atoms, no crystallinity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01DBF-AFEB-9140-B08D-16F01592C96C}"/>
              </a:ext>
            </a:extLst>
          </p:cNvPr>
          <p:cNvSpPr txBox="1"/>
          <p:nvPr/>
        </p:nvSpPr>
        <p:spPr>
          <a:xfrm>
            <a:off x="6472274" y="6477000"/>
            <a:ext cx="257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Heroes of Dislocation Science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BB526A-DA74-1A46-9E09-8CA15C652676}"/>
              </a:ext>
            </a:extLst>
          </p:cNvPr>
          <p:cNvGrpSpPr/>
          <p:nvPr/>
        </p:nvGrpSpPr>
        <p:grpSpPr>
          <a:xfrm>
            <a:off x="3882548" y="2830002"/>
            <a:ext cx="4822913" cy="2027241"/>
            <a:chOff x="3863887" y="2923309"/>
            <a:chExt cx="4822913" cy="20272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429194-D9D8-B94A-9F6A-846C30AE7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000"/>
            <a:stretch/>
          </p:blipFill>
          <p:spPr>
            <a:xfrm>
              <a:off x="3863887" y="2923309"/>
              <a:ext cx="4822913" cy="20272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518733-BE5D-3941-8486-97DFD9EA450A}"/>
                </a:ext>
              </a:extLst>
            </p:cNvPr>
            <p:cNvSpPr txBox="1"/>
            <p:nvPr/>
          </p:nvSpPr>
          <p:spPr>
            <a:xfrm>
              <a:off x="3863887" y="2923309"/>
              <a:ext cx="48141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These later were associated with dislocations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166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E802-459F-A34A-9A7A-B9BD549CB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Dislocations</a:t>
            </a:r>
          </a:p>
        </p:txBody>
      </p:sp>
      <p:pic>
        <p:nvPicPr>
          <p:cNvPr id="5" name="Picture 4" descr="Figure1pt11.png">
            <a:extLst>
              <a:ext uri="{FF2B5EF4-FFF2-40B4-BE49-F238E27FC236}">
                <a16:creationId xmlns:a16="http://schemas.microsoft.com/office/drawing/2014/main" id="{AFE29669-D013-D84B-BF89-D46835034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7"/>
          <a:stretch/>
        </p:blipFill>
        <p:spPr>
          <a:xfrm>
            <a:off x="663699" y="1802724"/>
            <a:ext cx="2883065" cy="292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60311E-ECC0-424E-AF28-7DE2AA1D3533}"/>
              </a:ext>
            </a:extLst>
          </p:cNvPr>
          <p:cNvSpPr txBox="1"/>
          <p:nvPr/>
        </p:nvSpPr>
        <p:spPr>
          <a:xfrm>
            <a:off x="989011" y="4320370"/>
            <a:ext cx="2358441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Edge dislocation: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Line of defect directed out of the page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Displacement caused by it is normal to the 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C4C045-48A7-1244-9848-B9D94408C0CD}"/>
              </a:ext>
            </a:extLst>
          </p:cNvPr>
          <p:cNvSpPr/>
          <p:nvPr/>
        </p:nvSpPr>
        <p:spPr>
          <a:xfrm>
            <a:off x="543363" y="1314908"/>
            <a:ext cx="3424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Taylor, </a:t>
            </a:r>
            <a:r>
              <a:rPr lang="en-US" b="1" err="1">
                <a:solidFill>
                  <a:srgbClr val="FF0000"/>
                </a:solidFill>
              </a:rPr>
              <a:t>Orowan</a:t>
            </a:r>
            <a:r>
              <a:rPr lang="en-US" b="1">
                <a:solidFill>
                  <a:srgbClr val="FF0000"/>
                </a:solidFill>
              </a:rPr>
              <a:t>, </a:t>
            </a:r>
            <a:r>
              <a:rPr lang="en-US" b="1" err="1">
                <a:solidFill>
                  <a:srgbClr val="FF0000"/>
                </a:solidFill>
              </a:rPr>
              <a:t>Polyani</a:t>
            </a:r>
            <a:r>
              <a:rPr lang="en-US" b="1">
                <a:solidFill>
                  <a:srgbClr val="FF0000"/>
                </a:solidFill>
              </a:rPr>
              <a:t>, 1934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DDF86F1-9730-AA4F-A8E5-C7386CA87068}"/>
              </a:ext>
            </a:extLst>
          </p:cNvPr>
          <p:cNvSpPr txBox="1">
            <a:spLocks/>
          </p:cNvSpPr>
          <p:nvPr/>
        </p:nvSpPr>
        <p:spPr>
          <a:xfrm>
            <a:off x="5191399" y="1474895"/>
            <a:ext cx="3228109" cy="4876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G.I. Taylor</a:t>
            </a:r>
          </a:p>
          <a:p>
            <a:r>
              <a:rPr lang="en-US"/>
              <a:t>Coined term “dislocation”</a:t>
            </a:r>
          </a:p>
          <a:p>
            <a:r>
              <a:rPr lang="en-US"/>
              <a:t>These three described atomic core</a:t>
            </a:r>
          </a:p>
          <a:p>
            <a:r>
              <a:rPr lang="en-US"/>
              <a:t>Connected theory of Volterra to explain plasticity</a:t>
            </a:r>
          </a:p>
          <a:p>
            <a:r>
              <a:rPr lang="en-US"/>
              <a:t>Later known to be what we call an “edge” dislocation</a:t>
            </a:r>
          </a:p>
          <a:p>
            <a:r>
              <a:rPr lang="en-US"/>
              <a:t>Explained by metals yield at far below theoretical yield strength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20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68AD-66D0-E248-9FDD-150FAD56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ease of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2AE9E-AFDB-3A4D-AB70-F941FB589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810"/>
          <a:stretch/>
        </p:blipFill>
        <p:spPr>
          <a:xfrm>
            <a:off x="288925" y="3959733"/>
            <a:ext cx="6111535" cy="2765470"/>
          </a:xfrm>
          <a:prstGeom prst="rect">
            <a:avLst/>
          </a:prstGeom>
        </p:spPr>
      </p:pic>
      <p:pic>
        <p:nvPicPr>
          <p:cNvPr id="6" name="Picture 5" descr="edgemove.pdf">
            <a:extLst>
              <a:ext uri="{FF2B5EF4-FFF2-40B4-BE49-F238E27FC236}">
                <a16:creationId xmlns:a16="http://schemas.microsoft.com/office/drawing/2014/main" id="{E70EFA62-C31B-914A-9162-CC9C591BE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1068111"/>
            <a:ext cx="8397875" cy="27411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2E37353-353D-F043-A5F9-44E760D663FB}"/>
              </a:ext>
            </a:extLst>
          </p:cNvPr>
          <p:cNvGrpSpPr/>
          <p:nvPr/>
        </p:nvGrpSpPr>
        <p:grpSpPr>
          <a:xfrm>
            <a:off x="1610431" y="2067374"/>
            <a:ext cx="510721" cy="286587"/>
            <a:chOff x="7983765" y="4637384"/>
            <a:chExt cx="739321" cy="51102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1F44BA-8E7B-4446-A163-BD0B5962A536}"/>
                </a:ext>
              </a:extLst>
            </p:cNvPr>
            <p:cNvCxnSpPr/>
            <p:nvPr/>
          </p:nvCxnSpPr>
          <p:spPr>
            <a:xfrm>
              <a:off x="8370207" y="4637384"/>
              <a:ext cx="0" cy="511022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BE9736-C389-CC43-A65C-1C8BB5D17652}"/>
                </a:ext>
              </a:extLst>
            </p:cNvPr>
            <p:cNvCxnSpPr/>
            <p:nvPr/>
          </p:nvCxnSpPr>
          <p:spPr>
            <a:xfrm flipH="1">
              <a:off x="7983765" y="5134327"/>
              <a:ext cx="739321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0107DA-01B5-0C47-9EE7-81943955CF1F}"/>
              </a:ext>
            </a:extLst>
          </p:cNvPr>
          <p:cNvGrpSpPr/>
          <p:nvPr/>
        </p:nvGrpSpPr>
        <p:grpSpPr>
          <a:xfrm>
            <a:off x="3789188" y="2059478"/>
            <a:ext cx="510721" cy="286587"/>
            <a:chOff x="7983765" y="4637384"/>
            <a:chExt cx="739321" cy="5110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46FE03E-5946-AC45-8252-EF3F3DCB3F9C}"/>
                </a:ext>
              </a:extLst>
            </p:cNvPr>
            <p:cNvCxnSpPr/>
            <p:nvPr/>
          </p:nvCxnSpPr>
          <p:spPr>
            <a:xfrm>
              <a:off x="8370207" y="4637384"/>
              <a:ext cx="0" cy="511022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59DF64F-A5C5-A34B-BE09-B203F915D9F2}"/>
                </a:ext>
              </a:extLst>
            </p:cNvPr>
            <p:cNvCxnSpPr/>
            <p:nvPr/>
          </p:nvCxnSpPr>
          <p:spPr>
            <a:xfrm flipH="1">
              <a:off x="7983765" y="5134327"/>
              <a:ext cx="739321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07A01A-3534-FD4D-8B1C-6E5940EDB30D}"/>
              </a:ext>
            </a:extLst>
          </p:cNvPr>
          <p:cNvGrpSpPr/>
          <p:nvPr/>
        </p:nvGrpSpPr>
        <p:grpSpPr>
          <a:xfrm>
            <a:off x="5972481" y="2087868"/>
            <a:ext cx="510721" cy="286587"/>
            <a:chOff x="7983765" y="4637384"/>
            <a:chExt cx="739321" cy="51102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224F699-9EDD-CF41-BFAC-5D68BE06F403}"/>
                </a:ext>
              </a:extLst>
            </p:cNvPr>
            <p:cNvCxnSpPr/>
            <p:nvPr/>
          </p:nvCxnSpPr>
          <p:spPr>
            <a:xfrm>
              <a:off x="8370207" y="4637384"/>
              <a:ext cx="0" cy="511022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FE80A0-1D28-C742-ADBB-D062C74506D2}"/>
                </a:ext>
              </a:extLst>
            </p:cNvPr>
            <p:cNvCxnSpPr/>
            <p:nvPr/>
          </p:nvCxnSpPr>
          <p:spPr>
            <a:xfrm flipH="1">
              <a:off x="7983765" y="5134327"/>
              <a:ext cx="739321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44541FD-7C9B-874D-BE35-8E22D186C8A6}"/>
              </a:ext>
            </a:extLst>
          </p:cNvPr>
          <p:cNvSpPr txBox="1"/>
          <p:nvPr/>
        </p:nvSpPr>
        <p:spPr>
          <a:xfrm>
            <a:off x="212697" y="3912006"/>
            <a:ext cx="2880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R. </a:t>
            </a:r>
            <a:r>
              <a:rPr lang="en-US" sz="1100" i="1" err="1"/>
              <a:t>LeSar</a:t>
            </a:r>
            <a:r>
              <a:rPr lang="en-US" sz="1100" i="1"/>
              <a:t>; Computational Materials Science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1B764D-307B-0E43-A68C-2DCCAC72DED5}"/>
              </a:ext>
            </a:extLst>
          </p:cNvPr>
          <p:cNvSpPr txBox="1"/>
          <p:nvPr/>
        </p:nvSpPr>
        <p:spPr>
          <a:xfrm>
            <a:off x="181281" y="2897330"/>
            <a:ext cx="1548672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No lattice reorientation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D843CA-4A7A-354D-B425-B376D17697D1}"/>
              </a:ext>
            </a:extLst>
          </p:cNvPr>
          <p:cNvSpPr txBox="1"/>
          <p:nvPr/>
        </p:nvSpPr>
        <p:spPr>
          <a:xfrm>
            <a:off x="181281" y="1068111"/>
            <a:ext cx="142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Edge dislocation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339FBD-7853-504E-AB88-1B94CA12DD83}"/>
              </a:ext>
            </a:extLst>
          </p:cNvPr>
          <p:cNvSpPr txBox="1"/>
          <p:nvPr/>
        </p:nvSpPr>
        <p:spPr>
          <a:xfrm>
            <a:off x="8194678" y="3028382"/>
            <a:ext cx="108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Burgers vector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22DD53-807E-EF41-88B6-4C0E1F287C1E}"/>
              </a:ext>
            </a:extLst>
          </p:cNvPr>
          <p:cNvCxnSpPr/>
          <p:nvPr/>
        </p:nvCxnSpPr>
        <p:spPr>
          <a:xfrm flipH="1" flipV="1">
            <a:off x="8255003" y="2569484"/>
            <a:ext cx="362856" cy="458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16374A-7930-0649-AB3E-232B442B5FC8}"/>
              </a:ext>
            </a:extLst>
          </p:cNvPr>
          <p:cNvCxnSpPr/>
          <p:nvPr/>
        </p:nvCxnSpPr>
        <p:spPr>
          <a:xfrm>
            <a:off x="8115301" y="2112283"/>
            <a:ext cx="0" cy="526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B42D98-59A6-054F-A1B3-9C2366AB6EA0}"/>
              </a:ext>
            </a:extLst>
          </p:cNvPr>
          <p:cNvCxnSpPr/>
          <p:nvPr/>
        </p:nvCxnSpPr>
        <p:spPr>
          <a:xfrm>
            <a:off x="8376559" y="2101396"/>
            <a:ext cx="0" cy="526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13F728-C44B-C748-8357-18A933525BFD}"/>
              </a:ext>
            </a:extLst>
          </p:cNvPr>
          <p:cNvCxnSpPr/>
          <p:nvPr/>
        </p:nvCxnSpPr>
        <p:spPr>
          <a:xfrm flipH="1">
            <a:off x="8115301" y="2384426"/>
            <a:ext cx="31568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30CCF57-4E13-A342-8473-F02D696C07FB}"/>
              </a:ext>
            </a:extLst>
          </p:cNvPr>
          <p:cNvSpPr txBox="1"/>
          <p:nvPr/>
        </p:nvSpPr>
        <p:spPr>
          <a:xfrm>
            <a:off x="6239434" y="4180964"/>
            <a:ext cx="2983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step is the amount of atomic displacements around the dislocation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6ED353-2680-8A4A-853D-878DB06C5DB5}"/>
              </a:ext>
            </a:extLst>
          </p:cNvPr>
          <p:cNvSpPr txBox="1"/>
          <p:nvPr/>
        </p:nvSpPr>
        <p:spPr>
          <a:xfrm>
            <a:off x="4299909" y="6463593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(CN, Figure 8.3)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3EEBE0A-2F07-7B40-A3EE-DC019688D91B}"/>
              </a:ext>
            </a:extLst>
          </p:cNvPr>
          <p:cNvCxnSpPr>
            <a:cxnSpLocks/>
          </p:cNvCxnSpPr>
          <p:nvPr/>
        </p:nvCxnSpPr>
        <p:spPr>
          <a:xfrm flipV="1">
            <a:off x="8027083" y="3700742"/>
            <a:ext cx="403905" cy="660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3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E802-459F-A34A-9A7A-B9BD549CB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Dislocation motion</a:t>
            </a:r>
          </a:p>
        </p:txBody>
      </p:sp>
      <p:grpSp>
        <p:nvGrpSpPr>
          <p:cNvPr id="3" name="Group 73">
            <a:extLst>
              <a:ext uri="{FF2B5EF4-FFF2-40B4-BE49-F238E27FC236}">
                <a16:creationId xmlns:a16="http://schemas.microsoft.com/office/drawing/2014/main" id="{F035A9B1-C646-FD49-9294-82B39855B34A}"/>
              </a:ext>
            </a:extLst>
          </p:cNvPr>
          <p:cNvGrpSpPr>
            <a:grpSpLocks/>
          </p:cNvGrpSpPr>
          <p:nvPr/>
        </p:nvGrpSpPr>
        <p:grpSpPr bwMode="auto">
          <a:xfrm>
            <a:off x="1591840" y="3687914"/>
            <a:ext cx="2286000" cy="2971800"/>
            <a:chOff x="7315200" y="3505200"/>
            <a:chExt cx="2286000" cy="2971800"/>
          </a:xfrm>
        </p:grpSpPr>
        <p:grpSp>
          <p:nvGrpSpPr>
            <p:cNvPr id="4" name="Group 31">
              <a:extLst>
                <a:ext uri="{FF2B5EF4-FFF2-40B4-BE49-F238E27FC236}">
                  <a16:creationId xmlns:a16="http://schemas.microsoft.com/office/drawing/2014/main" id="{BEEC6ECE-0B41-8548-8AC2-401CBE4112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3800" y="3505200"/>
              <a:ext cx="1600200" cy="2971800"/>
              <a:chOff x="7543800" y="3505200"/>
              <a:chExt cx="1600200" cy="29718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CB50E57-0D64-2540-AC56-F1016C83C261}"/>
                  </a:ext>
                </a:extLst>
              </p:cNvPr>
              <p:cNvSpPr/>
              <p:nvPr/>
            </p:nvSpPr>
            <p:spPr>
              <a:xfrm>
                <a:off x="7543800" y="3505200"/>
                <a:ext cx="1600200" cy="29718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7" name="Group 21">
                <a:extLst>
                  <a:ext uri="{FF2B5EF4-FFF2-40B4-BE49-F238E27FC236}">
                    <a16:creationId xmlns:a16="http://schemas.microsoft.com/office/drawing/2014/main" id="{299184CF-D78B-6748-A5F9-C71C3839C6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286409">
                <a:off x="8110702" y="4773227"/>
                <a:ext cx="306442" cy="228600"/>
                <a:chOff x="5352994" y="5334316"/>
                <a:chExt cx="306442" cy="228556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342AB047-CE32-E542-99B0-1E6FF2495B91}"/>
                    </a:ext>
                  </a:extLst>
                </p:cNvPr>
                <p:cNvCxnSpPr/>
                <p:nvPr/>
              </p:nvCxnSpPr>
              <p:spPr>
                <a:xfrm rot="5400000">
                  <a:off x="5395997" y="5441282"/>
                  <a:ext cx="228556" cy="158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421FC25D-05EF-6A47-93AE-1CEAE18BF348}"/>
                    </a:ext>
                  </a:extLst>
                </p:cNvPr>
                <p:cNvCxnSpPr/>
                <p:nvPr/>
              </p:nvCxnSpPr>
              <p:spPr>
                <a:xfrm rot="10800000" flipV="1">
                  <a:off x="5352270" y="5557593"/>
                  <a:ext cx="304800" cy="158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AE9E5CC-B544-BC43-BF84-1BF350C62459}"/>
                  </a:ext>
                </a:extLst>
              </p:cNvPr>
              <p:cNvCxnSpPr/>
              <p:nvPr/>
            </p:nvCxnSpPr>
            <p:spPr bwMode="auto">
              <a:xfrm rot="10800000" flipV="1">
                <a:off x="7772400" y="4949825"/>
                <a:ext cx="381000" cy="1524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B350221-312B-C944-91BA-314F9536EBD4}"/>
                </a:ext>
              </a:extLst>
            </p:cNvPr>
            <p:cNvCxnSpPr/>
            <p:nvPr/>
          </p:nvCxnSpPr>
          <p:spPr>
            <a:xfrm flipV="1">
              <a:off x="7315200" y="4495800"/>
              <a:ext cx="2286000" cy="99060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92AC4F06-6F66-084D-A4D7-F9343A7BCB3D}"/>
              </a:ext>
            </a:extLst>
          </p:cNvPr>
          <p:cNvSpPr/>
          <p:nvPr/>
        </p:nvSpPr>
        <p:spPr>
          <a:xfrm>
            <a:off x="1577553" y="3684739"/>
            <a:ext cx="1636712" cy="1831975"/>
          </a:xfrm>
          <a:custGeom>
            <a:avLst/>
            <a:gdLst>
              <a:gd name="connsiteX0" fmla="*/ 41123 w 1637695"/>
              <a:gd name="connsiteY0" fmla="*/ 1831220 h 1831220"/>
              <a:gd name="connsiteX1" fmla="*/ 12095 w 1637695"/>
              <a:gd name="connsiteY1" fmla="*/ 1366763 h 1831220"/>
              <a:gd name="connsiteX2" fmla="*/ 113695 w 1637695"/>
              <a:gd name="connsiteY2" fmla="*/ 931334 h 1831220"/>
              <a:gd name="connsiteX3" fmla="*/ 229809 w 1637695"/>
              <a:gd name="connsiteY3" fmla="*/ 539448 h 1831220"/>
              <a:gd name="connsiteX4" fmla="*/ 403980 w 1637695"/>
              <a:gd name="connsiteY4" fmla="*/ 249163 h 1831220"/>
              <a:gd name="connsiteX5" fmla="*/ 708780 w 1637695"/>
              <a:gd name="connsiteY5" fmla="*/ 74991 h 1831220"/>
              <a:gd name="connsiteX6" fmla="*/ 911980 w 1637695"/>
              <a:gd name="connsiteY6" fmla="*/ 31448 h 1831220"/>
              <a:gd name="connsiteX7" fmla="*/ 1274837 w 1637695"/>
              <a:gd name="connsiteY7" fmla="*/ 263677 h 1831220"/>
              <a:gd name="connsiteX8" fmla="*/ 1507066 w 1637695"/>
              <a:gd name="connsiteY8" fmla="*/ 728134 h 1831220"/>
              <a:gd name="connsiteX9" fmla="*/ 1579637 w 1637695"/>
              <a:gd name="connsiteY9" fmla="*/ 1018420 h 1831220"/>
              <a:gd name="connsiteX10" fmla="*/ 1637695 w 1637695"/>
              <a:gd name="connsiteY10" fmla="*/ 1236134 h 1831220"/>
              <a:gd name="connsiteX11" fmla="*/ 1637695 w 1637695"/>
              <a:gd name="connsiteY11" fmla="*/ 1236134 h 1831220"/>
              <a:gd name="connsiteX12" fmla="*/ 1637695 w 1637695"/>
              <a:gd name="connsiteY12" fmla="*/ 1236134 h 183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7695" h="1831220">
                <a:moveTo>
                  <a:pt x="41123" y="1831220"/>
                </a:moveTo>
                <a:cubicBezTo>
                  <a:pt x="20561" y="1673982"/>
                  <a:pt x="0" y="1516744"/>
                  <a:pt x="12095" y="1366763"/>
                </a:cubicBezTo>
                <a:cubicBezTo>
                  <a:pt x="24190" y="1216782"/>
                  <a:pt x="77409" y="1069220"/>
                  <a:pt x="113695" y="931334"/>
                </a:cubicBezTo>
                <a:cubicBezTo>
                  <a:pt x="149981" y="793448"/>
                  <a:pt x="181428" y="653143"/>
                  <a:pt x="229809" y="539448"/>
                </a:cubicBezTo>
                <a:cubicBezTo>
                  <a:pt x="278190" y="425753"/>
                  <a:pt x="324152" y="326572"/>
                  <a:pt x="403980" y="249163"/>
                </a:cubicBezTo>
                <a:cubicBezTo>
                  <a:pt x="483808" y="171754"/>
                  <a:pt x="624113" y="111277"/>
                  <a:pt x="708780" y="74991"/>
                </a:cubicBezTo>
                <a:cubicBezTo>
                  <a:pt x="793447" y="38705"/>
                  <a:pt x="817637" y="0"/>
                  <a:pt x="911980" y="31448"/>
                </a:cubicBezTo>
                <a:cubicBezTo>
                  <a:pt x="1006323" y="62896"/>
                  <a:pt x="1175656" y="147563"/>
                  <a:pt x="1274837" y="263677"/>
                </a:cubicBezTo>
                <a:cubicBezTo>
                  <a:pt x="1374018" y="379791"/>
                  <a:pt x="1456266" y="602343"/>
                  <a:pt x="1507066" y="728134"/>
                </a:cubicBezTo>
                <a:cubicBezTo>
                  <a:pt x="1557866" y="853925"/>
                  <a:pt x="1557866" y="933753"/>
                  <a:pt x="1579637" y="1018420"/>
                </a:cubicBezTo>
                <a:cubicBezTo>
                  <a:pt x="1601408" y="1103087"/>
                  <a:pt x="1637695" y="1236134"/>
                  <a:pt x="1637695" y="1236134"/>
                </a:cubicBezTo>
                <a:lnTo>
                  <a:pt x="1637695" y="1236134"/>
                </a:lnTo>
                <a:lnTo>
                  <a:pt x="1637695" y="1236134"/>
                </a:lnTo>
              </a:path>
            </a:pathLst>
          </a:cu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F6FF53-F206-2E46-8D3E-9AAE8AC0902F}"/>
              </a:ext>
            </a:extLst>
          </p:cNvPr>
          <p:cNvGrpSpPr/>
          <p:nvPr/>
        </p:nvGrpSpPr>
        <p:grpSpPr>
          <a:xfrm>
            <a:off x="2941215" y="4570564"/>
            <a:ext cx="642938" cy="330200"/>
            <a:chOff x="2887240" y="4762779"/>
            <a:chExt cx="642938" cy="330200"/>
          </a:xfrm>
        </p:grpSpPr>
        <p:grpSp>
          <p:nvGrpSpPr>
            <p:cNvPr id="13" name="Group 20">
              <a:extLst>
                <a:ext uri="{FF2B5EF4-FFF2-40B4-BE49-F238E27FC236}">
                  <a16:creationId xmlns:a16="http://schemas.microsoft.com/office/drawing/2014/main" id="{613CD3EF-2A96-FA45-8F7F-9ACFE51C1633}"/>
                </a:ext>
              </a:extLst>
            </p:cNvPr>
            <p:cNvGrpSpPr>
              <a:grpSpLocks/>
            </p:cNvGrpSpPr>
            <p:nvPr/>
          </p:nvGrpSpPr>
          <p:grpSpPr bwMode="auto">
            <a:xfrm rot="-1351045">
              <a:off x="3223790" y="4762779"/>
              <a:ext cx="306388" cy="228600"/>
              <a:chOff x="5790514" y="5259313"/>
              <a:chExt cx="306442" cy="228556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BCD289-4CDE-6D49-958A-ADE9EA4BCD08}"/>
                  </a:ext>
                </a:extLst>
              </p:cNvPr>
              <p:cNvCxnSpPr/>
              <p:nvPr/>
            </p:nvCxnSpPr>
            <p:spPr>
              <a:xfrm rot="5400000">
                <a:off x="5829457" y="5372797"/>
                <a:ext cx="228556" cy="158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A471C86-E335-0F4E-9A85-4B5FB42960F8}"/>
                  </a:ext>
                </a:extLst>
              </p:cNvPr>
              <p:cNvCxnSpPr/>
              <p:nvPr/>
            </p:nvCxnSpPr>
            <p:spPr>
              <a:xfrm rot="10800000" flipV="1">
                <a:off x="5787210" y="5471942"/>
                <a:ext cx="306442" cy="158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41EEB35-41F7-6148-BC85-1177D3406DEE}"/>
                </a:ext>
              </a:extLst>
            </p:cNvPr>
            <p:cNvCxnSpPr/>
            <p:nvPr/>
          </p:nvCxnSpPr>
          <p:spPr bwMode="auto">
            <a:xfrm rot="10800000" flipV="1">
              <a:off x="2887240" y="4940579"/>
              <a:ext cx="381000" cy="15240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87D95E-8CD1-5B4F-8BDC-288B4925C6E7}"/>
              </a:ext>
            </a:extLst>
          </p:cNvPr>
          <p:cNvGrpSpPr/>
          <p:nvPr/>
        </p:nvGrpSpPr>
        <p:grpSpPr>
          <a:xfrm>
            <a:off x="4762352" y="4224995"/>
            <a:ext cx="3424385" cy="2314069"/>
            <a:chOff x="4914752" y="4337835"/>
            <a:chExt cx="3424385" cy="23140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FAF9C7-784E-2040-B35A-FD968483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086" r="44163"/>
            <a:stretch/>
          </p:blipFill>
          <p:spPr>
            <a:xfrm>
              <a:off x="4914752" y="5135841"/>
              <a:ext cx="1822450" cy="1292225"/>
            </a:xfrm>
            <a:prstGeom prst="rect">
              <a:avLst/>
            </a:prstGeom>
          </p:spPr>
        </p:pic>
        <p:sp>
          <p:nvSpPr>
            <p:cNvPr id="31" name="TextBox 61">
              <a:extLst>
                <a:ext uri="{FF2B5EF4-FFF2-40B4-BE49-F238E27FC236}">
                  <a16:creationId xmlns:a16="http://schemas.microsoft.com/office/drawing/2014/main" id="{8A1AB708-5FE2-8A4D-AF59-B6D039CAE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4752" y="4337835"/>
              <a:ext cx="3424385" cy="369332"/>
            </a:xfrm>
            <a:prstGeom prst="rect">
              <a:avLst/>
            </a:prstGeom>
            <a:solidFill>
              <a:srgbClr val="E9ECEB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800"/>
                <a:t>Dislocation arrays and pile ups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5C9C86-F857-DB4C-B733-69B3F7F9D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934" b="28444"/>
            <a:stretch/>
          </p:blipFill>
          <p:spPr>
            <a:xfrm>
              <a:off x="6900862" y="4870729"/>
              <a:ext cx="1438275" cy="1781175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7F1D216-E5BB-A945-838A-95F30C46E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7" t="42234" b="17230"/>
          <a:stretch/>
        </p:blipFill>
        <p:spPr>
          <a:xfrm>
            <a:off x="4533973" y="1195054"/>
            <a:ext cx="4406457" cy="15673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A57E5EA-8AC5-D14A-839E-81EED972D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7" b="58391"/>
          <a:stretch/>
        </p:blipFill>
        <p:spPr>
          <a:xfrm>
            <a:off x="156648" y="1198169"/>
            <a:ext cx="4236502" cy="160881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821C53-DF1E-4748-9379-073E9FB602EB}"/>
              </a:ext>
            </a:extLst>
          </p:cNvPr>
          <p:cNvSpPr txBox="1"/>
          <p:nvPr/>
        </p:nvSpPr>
        <p:spPr>
          <a:xfrm>
            <a:off x="1203574" y="3031756"/>
            <a:ext cx="748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When a dislocation moves, it completes a lattice translation vector</a:t>
            </a:r>
          </a:p>
        </p:txBody>
      </p:sp>
    </p:spTree>
    <p:extLst>
      <p:ext uri="{BB962C8B-B14F-4D97-AF65-F5344CB8AC3E}">
        <p14:creationId xmlns:p14="http://schemas.microsoft.com/office/powerpoint/2010/main" val="265922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D0B4-C458-8947-AC50-E3E7B898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 metal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DFC48-DDD6-EB4B-85F9-03BE277A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914400"/>
            <a:ext cx="8229600" cy="5735782"/>
          </a:xfrm>
        </p:spPr>
        <p:txBody>
          <a:bodyPr>
            <a:normAutofit/>
          </a:bodyPr>
          <a:lstStyle/>
          <a:p>
            <a:r>
              <a:rPr lang="en-US"/>
              <a:t>A crystalline solid that is stretchable!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b="1"/>
              <a:t>Plasticity is permanent deformation; </a:t>
            </a:r>
            <a:r>
              <a:rPr lang="en-US"/>
              <a:t>in a metal, plasticity is due to the motion of dislocations</a:t>
            </a:r>
          </a:p>
          <a:p>
            <a:r>
              <a:rPr lang="en-US"/>
              <a:t>Dislocations are linear crystalline defects; disruptions in perfect crystalline order; linear because unconfined in one dimension</a:t>
            </a:r>
          </a:p>
          <a:p>
            <a:r>
              <a:rPr lang="en-US"/>
              <a:t>Dislocations move easily in a metal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D423A-548C-3D46-AE4F-F678EE964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457"/>
          <a:stretch/>
        </p:blipFill>
        <p:spPr>
          <a:xfrm>
            <a:off x="3614811" y="1571657"/>
            <a:ext cx="3672681" cy="2002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242AB0-E71A-F64E-AD1C-ED538E99BC51}"/>
              </a:ext>
            </a:extLst>
          </p:cNvPr>
          <p:cNvSpPr txBox="1"/>
          <p:nvPr/>
        </p:nvSpPr>
        <p:spPr>
          <a:xfrm>
            <a:off x="491490" y="1557002"/>
            <a:ext cx="2854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Regular atomic arrangement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Deformation to relieve stress occurs by dislocation motion on particular crystalline planes and directions</a:t>
            </a:r>
          </a:p>
        </p:txBody>
      </p:sp>
    </p:spTree>
    <p:extLst>
      <p:ext uri="{BB962C8B-B14F-4D97-AF65-F5344CB8AC3E}">
        <p14:creationId xmlns:p14="http://schemas.microsoft.com/office/powerpoint/2010/main" val="3494687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5044-745C-FB41-9965-95BA8E75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Collective 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6C1A3-78A6-A449-81B9-22824EE60A3C}"/>
              </a:ext>
            </a:extLst>
          </p:cNvPr>
          <p:cNvSpPr txBox="1"/>
          <p:nvPr/>
        </p:nvSpPr>
        <p:spPr>
          <a:xfrm>
            <a:off x="6109855" y="2493818"/>
            <a:ext cx="26185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Visible plasticity results from numerous dislocations</a:t>
            </a:r>
          </a:p>
          <a:p>
            <a:endParaRPr lang="en-US" dirty="0"/>
          </a:p>
          <a:p>
            <a:r>
              <a:rPr lang="en-US" dirty="0"/>
              <a:t>Displacement caused by one dislocation</a:t>
            </a:r>
          </a:p>
          <a:p>
            <a:r>
              <a:rPr lang="en-US" dirty="0"/>
              <a:t>~0.5 nm to 1 nm</a:t>
            </a:r>
          </a:p>
          <a:p>
            <a:r>
              <a:rPr lang="en-US" dirty="0"/>
              <a:t>One micron step,</a:t>
            </a:r>
          </a:p>
          <a:p>
            <a:r>
              <a:rPr lang="en-US" dirty="0"/>
              <a:t>~500 to 1000 dislocations on one plane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4964F-8077-3E47-B462-4A68CE013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52" t="45848" r="1"/>
          <a:stretch/>
        </p:blipFill>
        <p:spPr>
          <a:xfrm>
            <a:off x="236712" y="2069526"/>
            <a:ext cx="5218842" cy="4187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544D0-E549-2549-888E-4F559EA68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35" t="77492" r="27804" b="5950"/>
          <a:stretch/>
        </p:blipFill>
        <p:spPr>
          <a:xfrm flipV="1">
            <a:off x="1143001" y="991100"/>
            <a:ext cx="851338" cy="1292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7C11A6-8420-AB4B-89E6-84DA89E81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35" t="77492" r="27804" b="5950"/>
          <a:stretch/>
        </p:blipFill>
        <p:spPr>
          <a:xfrm flipV="1">
            <a:off x="2002052" y="991099"/>
            <a:ext cx="851338" cy="1292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24161-3E7B-7244-8A53-7B0DABF2D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35" t="77492" r="27804" b="5950"/>
          <a:stretch/>
        </p:blipFill>
        <p:spPr>
          <a:xfrm flipV="1">
            <a:off x="2861103" y="991098"/>
            <a:ext cx="851338" cy="1292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BA33A9-9FD6-2B4D-B4DF-0331D0FCC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35" t="77492" r="27804" b="5950"/>
          <a:stretch/>
        </p:blipFill>
        <p:spPr>
          <a:xfrm flipV="1">
            <a:off x="3727411" y="991097"/>
            <a:ext cx="851338" cy="1292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52C984-6ECE-B34B-A8EE-C62F3F49E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35" t="77492" r="27804" b="5950"/>
          <a:stretch/>
        </p:blipFill>
        <p:spPr>
          <a:xfrm flipV="1">
            <a:off x="4535663" y="991096"/>
            <a:ext cx="851338" cy="1292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35D94-8765-3543-A8E5-207FE953A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35" t="77492" r="27804" b="5950"/>
          <a:stretch/>
        </p:blipFill>
        <p:spPr>
          <a:xfrm flipV="1">
            <a:off x="271445" y="991095"/>
            <a:ext cx="851338" cy="12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7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60C87-3E8A-A14C-A211-21FA72B0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Recap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5701BA-0923-7E49-B329-EABFA8B8F132}"/>
              </a:ext>
            </a:extLst>
          </p:cNvPr>
          <p:cNvGrpSpPr/>
          <p:nvPr/>
        </p:nvGrpSpPr>
        <p:grpSpPr>
          <a:xfrm>
            <a:off x="4982207" y="3817212"/>
            <a:ext cx="3878657" cy="3022600"/>
            <a:chOff x="4982207" y="3817212"/>
            <a:chExt cx="3878657" cy="3022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95678D-D6FD-5844-88AA-F00195A1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207" y="3817212"/>
              <a:ext cx="3810000" cy="30226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EAE585-F2A1-2047-9FC3-F403CF5DEB30}"/>
                </a:ext>
              </a:extLst>
            </p:cNvPr>
            <p:cNvSpPr/>
            <p:nvPr/>
          </p:nvSpPr>
          <p:spPr>
            <a:xfrm>
              <a:off x="6845677" y="4799735"/>
              <a:ext cx="2015187" cy="1081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530AB0F-67CA-3147-A5FC-828A0BD134B9}"/>
              </a:ext>
            </a:extLst>
          </p:cNvPr>
          <p:cNvSpPr/>
          <p:nvPr/>
        </p:nvSpPr>
        <p:spPr>
          <a:xfrm>
            <a:off x="257807" y="390607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Elasticity:  </a:t>
            </a:r>
            <a:r>
              <a:rPr lang="en-US" dirty="0"/>
              <a:t>little to no dislocation motion</a:t>
            </a:r>
          </a:p>
          <a:p>
            <a:r>
              <a:rPr lang="en-US" dirty="0"/>
              <a:t>Distortion of atomic bonds</a:t>
            </a:r>
          </a:p>
          <a:p>
            <a:r>
              <a:rPr lang="en-US" dirty="0"/>
              <a:t>No change in atomic neighbors</a:t>
            </a:r>
          </a:p>
          <a:p>
            <a:r>
              <a:rPr lang="en-US" dirty="0"/>
              <a:t>Distortion is recovered upon  unloading</a:t>
            </a:r>
          </a:p>
          <a:p>
            <a:endParaRPr lang="en-US" dirty="0"/>
          </a:p>
          <a:p>
            <a:r>
              <a:rPr lang="en-US" b="1" dirty="0">
                <a:solidFill>
                  <a:srgbClr val="800000"/>
                </a:solidFill>
              </a:rPr>
              <a:t>Plasticity: </a:t>
            </a:r>
            <a:r>
              <a:rPr lang="en-US" b="1" dirty="0"/>
              <a:t>numerous </a:t>
            </a:r>
            <a:r>
              <a:rPr lang="en-US" dirty="0"/>
              <a:t>dislocations glide, shift the lattice, atomic neighbors change, </a:t>
            </a:r>
          </a:p>
          <a:p>
            <a:r>
              <a:rPr lang="en-US" dirty="0"/>
              <a:t>result in permanent deformation, plastic distortion remains after unloading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54A95-70BA-3E4E-ACF2-6CD5A7D5F39B}"/>
              </a:ext>
            </a:extLst>
          </p:cNvPr>
          <p:cNvSpPr/>
          <p:nvPr/>
        </p:nvSpPr>
        <p:spPr>
          <a:xfrm>
            <a:off x="8174182" y="4364184"/>
            <a:ext cx="839082" cy="1669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29707B-558C-2E44-868D-65724DA23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55" b="53638"/>
          <a:stretch/>
        </p:blipFill>
        <p:spPr>
          <a:xfrm>
            <a:off x="1154057" y="899000"/>
            <a:ext cx="3678233" cy="2125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0471E-0B9F-BC49-AC95-CFC6DF06A0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52" t="45848" r="1"/>
          <a:stretch/>
        </p:blipFill>
        <p:spPr>
          <a:xfrm>
            <a:off x="5074426" y="1129001"/>
            <a:ext cx="3094327" cy="248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02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BE6C2C-BC23-244E-81ED-54A7877A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Dislocation geometry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9EBC9-F81D-A640-B570-E002A6D9B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44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D932A9-6405-B441-8434-C1ED2F87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61F992-8722-304D-B930-7C54E056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" y="1070610"/>
            <a:ext cx="8826500" cy="3848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2698FD-DF45-FC40-BD22-2A1487E17F31}"/>
              </a:ext>
            </a:extLst>
          </p:cNvPr>
          <p:cNvSpPr txBox="1"/>
          <p:nvPr/>
        </p:nvSpPr>
        <p:spPr>
          <a:xfrm>
            <a:off x="308610" y="5063490"/>
            <a:ext cx="7255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Slides, Lecture Material</a:t>
            </a:r>
          </a:p>
          <a:p>
            <a:r>
              <a:rPr lang="en-US"/>
              <a:t>Bob Svendsen, </a:t>
            </a:r>
            <a:r>
              <a:rPr lang="en-US" err="1"/>
              <a:t>Jaber</a:t>
            </a:r>
            <a:r>
              <a:rPr lang="en-US"/>
              <a:t> </a:t>
            </a:r>
            <a:r>
              <a:rPr lang="en-US" err="1"/>
              <a:t>Mianroodi</a:t>
            </a:r>
            <a:r>
              <a:rPr lang="en-US"/>
              <a:t>, RWTH Aachen University, Germany</a:t>
            </a:r>
          </a:p>
          <a:p>
            <a:r>
              <a:rPr lang="en-US"/>
              <a:t>Carlos Tomé, Ricardo </a:t>
            </a:r>
            <a:r>
              <a:rPr lang="en-US" err="1"/>
              <a:t>Lebensohn</a:t>
            </a:r>
            <a:r>
              <a:rPr lang="en-US"/>
              <a:t>, 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369434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6DEB-FA3E-5C43-A875-3C4371F5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Edge dislocation core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4A7A8E-7818-9F4C-9C4F-3128241C9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8" y="1238130"/>
            <a:ext cx="3683000" cy="3162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96E85A-22C7-114A-BD7C-31F18287E52E}"/>
              </a:ext>
            </a:extLst>
          </p:cNvPr>
          <p:cNvSpPr txBox="1"/>
          <p:nvPr/>
        </p:nvSpPr>
        <p:spPr>
          <a:xfrm>
            <a:off x="126195" y="4489668"/>
            <a:ext cx="7964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Upper part of crystal contains an extra half plane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Bottom part does not contain it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line of intersection between the plane of extra atoms and the glide plane is the dislocation line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Burgers vector characterizes atomic displacements around this line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shift displaces the top half relative to the bottom half in a direction normal to the line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Line divides slip and un-slipped region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11E14A-E0F7-134A-80B4-AF49FBFA845B}"/>
              </a:ext>
            </a:extLst>
          </p:cNvPr>
          <p:cNvGrpSpPr/>
          <p:nvPr/>
        </p:nvGrpSpPr>
        <p:grpSpPr>
          <a:xfrm>
            <a:off x="1529372" y="2343031"/>
            <a:ext cx="1188610" cy="761272"/>
            <a:chOff x="7983765" y="4637384"/>
            <a:chExt cx="739321" cy="51102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19837EB-5C62-5945-9CDB-1AE1B0AA0FF8}"/>
                </a:ext>
              </a:extLst>
            </p:cNvPr>
            <p:cNvCxnSpPr/>
            <p:nvPr/>
          </p:nvCxnSpPr>
          <p:spPr>
            <a:xfrm>
              <a:off x="8370207" y="4637384"/>
              <a:ext cx="0" cy="511022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FA711D5-852D-BF48-926E-3A0B8B285B88}"/>
                </a:ext>
              </a:extLst>
            </p:cNvPr>
            <p:cNvCxnSpPr/>
            <p:nvPr/>
          </p:nvCxnSpPr>
          <p:spPr>
            <a:xfrm flipH="1">
              <a:off x="7983765" y="5134327"/>
              <a:ext cx="739321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02EA92C-FFC2-1641-B63B-4469241DD1FD}"/>
              </a:ext>
            </a:extLst>
          </p:cNvPr>
          <p:cNvSpPr/>
          <p:nvPr/>
        </p:nvSpPr>
        <p:spPr>
          <a:xfrm>
            <a:off x="229738" y="780289"/>
            <a:ext cx="324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Taylor, </a:t>
            </a:r>
            <a:r>
              <a:rPr lang="en-US" err="1"/>
              <a:t>Orowan</a:t>
            </a:r>
            <a:r>
              <a:rPr lang="en-US"/>
              <a:t>, </a:t>
            </a:r>
            <a:r>
              <a:rPr lang="en-US" err="1"/>
              <a:t>Polyani</a:t>
            </a:r>
            <a:r>
              <a:rPr lang="en-US"/>
              <a:t>, 1934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0876BF7-5D45-1A4C-A879-A8C637EDF7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57" t="45832" r="50908"/>
          <a:stretch/>
        </p:blipFill>
        <p:spPr>
          <a:xfrm>
            <a:off x="4946675" y="1037008"/>
            <a:ext cx="3304200" cy="32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3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DBC9C84-0B7F-3E47-9521-416E9F3A6A67}"/>
              </a:ext>
            </a:extLst>
          </p:cNvPr>
          <p:cNvSpPr txBox="1"/>
          <p:nvPr/>
        </p:nvSpPr>
        <p:spPr>
          <a:xfrm>
            <a:off x="6049664" y="1860480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3D view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C6DEB-FA3E-5C43-A875-3C4371F5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Screw dislocation</a:t>
            </a:r>
          </a:p>
        </p:txBody>
      </p:sp>
      <p:pic>
        <p:nvPicPr>
          <p:cNvPr id="4" name="Picture 3" descr="screw">
            <a:extLst>
              <a:ext uri="{FF2B5EF4-FFF2-40B4-BE49-F238E27FC236}">
                <a16:creationId xmlns:a16="http://schemas.microsoft.com/office/drawing/2014/main" id="{9D90E6DE-0A55-6F4B-8EC5-D8D939CD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208" y="2458673"/>
            <a:ext cx="348520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igure1pt11.png">
            <a:extLst>
              <a:ext uri="{FF2B5EF4-FFF2-40B4-BE49-F238E27FC236}">
                <a16:creationId xmlns:a16="http://schemas.microsoft.com/office/drawing/2014/main" id="{7A630C08-EDF0-674A-A481-FC647ADFF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3"/>
          <a:stretch/>
        </p:blipFill>
        <p:spPr>
          <a:xfrm>
            <a:off x="742499" y="2585525"/>
            <a:ext cx="3344554" cy="2921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0B989-9C84-6549-90AE-26C8D3588585}"/>
              </a:ext>
            </a:extLst>
          </p:cNvPr>
          <p:cNvSpPr/>
          <p:nvPr/>
        </p:nvSpPr>
        <p:spPr>
          <a:xfrm>
            <a:off x="3599489" y="102948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J. Burgers 1939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B3117-2D90-494E-A0F0-27C5AF85D630}"/>
              </a:ext>
            </a:extLst>
          </p:cNvPr>
          <p:cNvSpPr txBox="1"/>
          <p:nvPr/>
        </p:nvSpPr>
        <p:spPr>
          <a:xfrm>
            <a:off x="225927" y="4956746"/>
            <a:ext cx="4469058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Screw dislocation: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Line divides slipped and un-slipped region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Displacement caused by screw dislocation lies parallel to its line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Above:  The line and Burgers vector are directed normal to the plane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Right:  along 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877606-CBDA-A64E-9C02-D0AE75F2EA3C}"/>
              </a:ext>
            </a:extLst>
          </p:cNvPr>
          <p:cNvSpPr txBox="1"/>
          <p:nvPr/>
        </p:nvSpPr>
        <p:spPr>
          <a:xfrm>
            <a:off x="315976" y="1453366"/>
            <a:ext cx="5006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Burgers vector </a:t>
            </a:r>
            <a:r>
              <a:rPr lang="en-US" dirty="0"/>
              <a:t>named after J. Burgers</a:t>
            </a:r>
          </a:p>
          <a:p>
            <a:r>
              <a:rPr lang="en-US" dirty="0"/>
              <a:t>Invented screw dislocation (in contrast to edge)</a:t>
            </a:r>
          </a:p>
          <a:p>
            <a:r>
              <a:rPr lang="en-US" dirty="0"/>
              <a:t>Dislocations are not all edge dislocations</a:t>
            </a:r>
          </a:p>
          <a:p>
            <a:r>
              <a:rPr lang="en-US" dirty="0"/>
              <a:t>He gave dislocations “character”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D33BA5-05BB-F74E-9CFF-6876DF8995F9}"/>
              </a:ext>
            </a:extLst>
          </p:cNvPr>
          <p:cNvGrpSpPr/>
          <p:nvPr/>
        </p:nvGrpSpPr>
        <p:grpSpPr>
          <a:xfrm>
            <a:off x="5008730" y="1749137"/>
            <a:ext cx="3908425" cy="3886231"/>
            <a:chOff x="5235575" y="1524000"/>
            <a:chExt cx="3451225" cy="3431627"/>
          </a:xfrm>
        </p:grpSpPr>
        <p:pic>
          <p:nvPicPr>
            <p:cNvPr id="18" name="Picture 4" descr="~AUT0015">
              <a:extLst>
                <a:ext uri="{FF2B5EF4-FFF2-40B4-BE49-F238E27FC236}">
                  <a16:creationId xmlns:a16="http://schemas.microsoft.com/office/drawing/2014/main" id="{A0AA3598-9104-2D40-BDB7-B359C5252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575" y="1874289"/>
              <a:ext cx="3451225" cy="308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46319E-3794-0F4E-8A88-C3E4F512E58D}"/>
                </a:ext>
              </a:extLst>
            </p:cNvPr>
            <p:cNvSpPr txBox="1"/>
            <p:nvPr/>
          </p:nvSpPr>
          <p:spPr>
            <a:xfrm>
              <a:off x="5936818" y="1524000"/>
              <a:ext cx="1915909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Top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3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6DEB-FA3E-5C43-A875-3C4371F5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Dislocation Burgers vector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4DDA9-8A42-1544-A4AC-6BDE798C3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189018"/>
            <a:ext cx="52197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17B90-F3F8-B441-A2FF-D554C9BDE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207" r="42424"/>
          <a:stretch/>
        </p:blipFill>
        <p:spPr>
          <a:xfrm>
            <a:off x="1917123" y="5472545"/>
            <a:ext cx="5264727" cy="11974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0D6972-FFF0-AA48-A269-E4C2E6C82BDD}"/>
              </a:ext>
            </a:extLst>
          </p:cNvPr>
          <p:cNvSpPr/>
          <p:nvPr/>
        </p:nvSpPr>
        <p:spPr>
          <a:xfrm>
            <a:off x="3567359" y="784094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J. Burgers 1939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E0FF8-4AE2-1040-A9FC-73FB0CD72E0C}"/>
              </a:ext>
            </a:extLst>
          </p:cNvPr>
          <p:cNvSpPr txBox="1"/>
          <p:nvPr/>
        </p:nvSpPr>
        <p:spPr>
          <a:xfrm>
            <a:off x="457200" y="1153426"/>
            <a:ext cx="8052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Draw contour in non-defected “perfect” material around the dislocation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draw it without the dislocation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Then draw the same contour around the dislocation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is for edge but Burgers vector is same everywhere on the line</a:t>
            </a:r>
          </a:p>
        </p:txBody>
      </p:sp>
    </p:spTree>
    <p:extLst>
      <p:ext uri="{BB962C8B-B14F-4D97-AF65-F5344CB8AC3E}">
        <p14:creationId xmlns:p14="http://schemas.microsoft.com/office/powerpoint/2010/main" val="756913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6DEB-FA3E-5C43-A875-3C4371F5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Discovery of a dislocation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7A3BA-BB71-C64E-BBBE-125A3DB481E7}"/>
              </a:ext>
            </a:extLst>
          </p:cNvPr>
          <p:cNvSpPr txBox="1"/>
          <p:nvPr/>
        </p:nvSpPr>
        <p:spPr>
          <a:xfrm>
            <a:off x="1675244" y="6433066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Hirsch et al. 1960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49309-F10D-7845-8E0A-695749C8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81" y="914400"/>
            <a:ext cx="2546927" cy="3331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BF4B1-7E9F-8F4F-9EAE-FA2902F5E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81" y="4344219"/>
            <a:ext cx="3069139" cy="2088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C24F4F-CFC7-5147-9A72-28CCA8C0B659}"/>
              </a:ext>
            </a:extLst>
          </p:cNvPr>
          <p:cNvSpPr txBox="1"/>
          <p:nvPr/>
        </p:nvSpPr>
        <p:spPr>
          <a:xfrm>
            <a:off x="633247" y="4664486"/>
            <a:ext cx="4026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/>
              <a:t>Ni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C6684-78AD-964B-9D9F-EC74B934A6D5}"/>
              </a:ext>
            </a:extLst>
          </p:cNvPr>
          <p:cNvSpPr txBox="1"/>
          <p:nvPr/>
        </p:nvSpPr>
        <p:spPr>
          <a:xfrm>
            <a:off x="2341974" y="3775630"/>
            <a:ext cx="4027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69C66-8FAB-1D4E-AB09-0D3B51786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491" y="914400"/>
            <a:ext cx="2794000" cy="2019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B80958-4E70-7942-92DE-61695A6BFC52}"/>
              </a:ext>
            </a:extLst>
          </p:cNvPr>
          <p:cNvSpPr txBox="1"/>
          <p:nvPr/>
        </p:nvSpPr>
        <p:spPr>
          <a:xfrm>
            <a:off x="4315604" y="914400"/>
            <a:ext cx="1553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Dislocations in precipitate of stainless steel -</a:t>
            </a:r>
            <a:r>
              <a:rPr lang="en-US" sz="1400" i="1" dirty="0" err="1"/>
              <a:t>Wikityke</a:t>
            </a:r>
            <a:endParaRPr lang="en-US" sz="1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AB8A03-161B-934A-A1D9-98B7F9A10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736" y="3549249"/>
            <a:ext cx="3404755" cy="3068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8AECC1-89A1-F146-A0E0-71C1983D1BCD}"/>
              </a:ext>
            </a:extLst>
          </p:cNvPr>
          <p:cNvSpPr txBox="1"/>
          <p:nvPr/>
        </p:nvSpPr>
        <p:spPr>
          <a:xfrm>
            <a:off x="3908333" y="3452464"/>
            <a:ext cx="1553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First TEM image of Al</a:t>
            </a:r>
          </a:p>
          <a:p>
            <a:r>
              <a:rPr lang="en-US" sz="1400" i="1" dirty="0"/>
              <a:t>1956</a:t>
            </a:r>
          </a:p>
          <a:p>
            <a:r>
              <a:rPr lang="en-US" sz="1400" i="1" dirty="0"/>
              <a:t>P. Hirsch</a:t>
            </a:r>
          </a:p>
        </p:txBody>
      </p:sp>
    </p:spTree>
    <p:extLst>
      <p:ext uri="{BB962C8B-B14F-4D97-AF65-F5344CB8AC3E}">
        <p14:creationId xmlns:p14="http://schemas.microsoft.com/office/powerpoint/2010/main" val="4275777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36C8-D828-0D42-A640-B6E962F8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Two dislocation characteristics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5E059-498E-424D-B8A1-DD336787F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935"/>
            <a:ext cx="9144000" cy="5988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A7A71-216A-E945-B60E-725780DF47D3}"/>
              </a:ext>
            </a:extLst>
          </p:cNvPr>
          <p:cNvSpPr txBox="1"/>
          <p:nvPr/>
        </p:nvSpPr>
        <p:spPr>
          <a:xfrm>
            <a:off x="4800601" y="821933"/>
            <a:ext cx="4218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Dislocations are linear defects, </a:t>
            </a:r>
          </a:p>
          <a:p>
            <a:r>
              <a:rPr lang="en-US" i="1" dirty="0">
                <a:solidFill>
                  <a:srgbClr val="0070C0"/>
                </a:solidFill>
              </a:rPr>
              <a:t>Linear:  </a:t>
            </a:r>
            <a:r>
              <a:rPr lang="en-US" dirty="0">
                <a:solidFill>
                  <a:srgbClr val="0070C0"/>
                </a:solidFill>
              </a:rPr>
              <a:t>One dimension is unconfined</a:t>
            </a:r>
          </a:p>
          <a:p>
            <a:r>
              <a:rPr lang="en-US" dirty="0">
                <a:solidFill>
                  <a:srgbClr val="0070C0"/>
                </a:solidFill>
              </a:rPr>
              <a:t>Dislocations can be infinitely long</a:t>
            </a:r>
          </a:p>
          <a:p>
            <a:r>
              <a:rPr lang="en-US" dirty="0">
                <a:solidFill>
                  <a:srgbClr val="0070C0"/>
                </a:solidFill>
              </a:rPr>
              <a:t>It can be anything</a:t>
            </a:r>
          </a:p>
          <a:p>
            <a:r>
              <a:rPr lang="en-US" dirty="0">
                <a:solidFill>
                  <a:srgbClr val="0070C0"/>
                </a:solidFill>
              </a:rPr>
              <a:t>Burgers vector, characterizes the atomic displacements around a dislocation; does not vary along the line; rigidly defined by crystal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0766A-E70C-FC4F-A312-DDCF04E2FEA1}"/>
              </a:ext>
            </a:extLst>
          </p:cNvPr>
          <p:cNvSpPr txBox="1"/>
          <p:nvPr/>
        </p:nvSpPr>
        <p:spPr>
          <a:xfrm>
            <a:off x="0" y="2945591"/>
            <a:ext cx="183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Two extremes</a:t>
            </a:r>
          </a:p>
        </p:txBody>
      </p:sp>
    </p:spTree>
    <p:extLst>
      <p:ext uri="{BB962C8B-B14F-4D97-AF65-F5344CB8AC3E}">
        <p14:creationId xmlns:p14="http://schemas.microsoft.com/office/powerpoint/2010/main" val="1506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5426-28F2-B043-A7F6-97BF1E53B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Dislocation 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613DA-3F03-4D4C-977B-5B8F7976D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54"/>
          <a:stretch/>
        </p:blipFill>
        <p:spPr>
          <a:xfrm>
            <a:off x="0" y="732258"/>
            <a:ext cx="8672946" cy="5862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80C2C-242B-304D-877A-D998D83F851F}"/>
              </a:ext>
            </a:extLst>
          </p:cNvPr>
          <p:cNvSpPr txBox="1"/>
          <p:nvPr/>
        </p:nvSpPr>
        <p:spPr>
          <a:xfrm>
            <a:off x="41565" y="1316827"/>
            <a:ext cx="8839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Dislocations have sign; direction of motion, annihilation, interaction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Edge, whether extra half plane is above or below; screw, whether slip sense is same or opposite to line sense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Need to define positive line sense</a:t>
            </a:r>
          </a:p>
        </p:txBody>
      </p:sp>
    </p:spTree>
    <p:extLst>
      <p:ext uri="{BB962C8B-B14F-4D97-AF65-F5344CB8AC3E}">
        <p14:creationId xmlns:p14="http://schemas.microsoft.com/office/powerpoint/2010/main" val="59473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291E98-2DC2-E646-9991-1505982D9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408" y="3016796"/>
            <a:ext cx="4152900" cy="195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0D0B4-C458-8947-AC50-E3E7B898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Why metals?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DFC48-DDD6-EB4B-85F9-03BE277A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36" y="900969"/>
            <a:ext cx="6795576" cy="4876800"/>
          </a:xfrm>
        </p:spPr>
        <p:txBody>
          <a:bodyPr>
            <a:normAutofit/>
          </a:bodyPr>
          <a:lstStyle/>
          <a:p>
            <a:r>
              <a:rPr lang="en-US" sz="2000"/>
              <a:t>Forefront and sometimes only choice in industrial application, for critical load bearing parts</a:t>
            </a:r>
          </a:p>
          <a:p>
            <a:r>
              <a:rPr lang="en-US" sz="2000"/>
              <a:t>Modern aircraft, automobiles, trains, ships and endless number of vehicles (recreational, military); buildings; implantable devices; </a:t>
            </a:r>
          </a:p>
          <a:p>
            <a:r>
              <a:rPr lang="en-US" sz="2000"/>
              <a:t>Modern focus: Developing new materials, new processes to make them and testing new theories and models to understand them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BE3DC-57F7-694E-8DD9-814302BDC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34" y="5031435"/>
            <a:ext cx="2336801" cy="1750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DC020C-7A44-C442-8245-F510C142DF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421" r="50666"/>
          <a:stretch/>
        </p:blipFill>
        <p:spPr>
          <a:xfrm>
            <a:off x="5150945" y="5040695"/>
            <a:ext cx="3904247" cy="1741083"/>
          </a:xfrm>
          <a:prstGeom prst="rect">
            <a:avLst/>
          </a:prstGeom>
        </p:spPr>
      </p:pic>
      <p:pic>
        <p:nvPicPr>
          <p:cNvPr id="8" name="Picture 7" descr="Ti-turbine.jpeg">
            <a:extLst>
              <a:ext uri="{FF2B5EF4-FFF2-40B4-BE49-F238E27FC236}">
                <a16:creationId xmlns:a16="http://schemas.microsoft.com/office/drawing/2014/main" id="{A4E08F00-B874-6744-8CBF-E7AA0F14A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25" y="5031434"/>
            <a:ext cx="2339246" cy="1750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96FDCF-774E-4645-B18A-8E34041F6B57}"/>
              </a:ext>
            </a:extLst>
          </p:cNvPr>
          <p:cNvSpPr txBox="1"/>
          <p:nvPr/>
        </p:nvSpPr>
        <p:spPr>
          <a:xfrm>
            <a:off x="3195884" y="4787930"/>
            <a:ext cx="1398411" cy="369332"/>
          </a:xfrm>
          <a:prstGeom prst="rect">
            <a:avLst/>
          </a:prstGeom>
          <a:solidFill>
            <a:srgbClr val="D4DAD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Aerospace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A126A8-8313-3947-8826-87FB8DA57DF1}"/>
              </a:ext>
            </a:extLst>
          </p:cNvPr>
          <p:cNvSpPr txBox="1"/>
          <p:nvPr/>
        </p:nvSpPr>
        <p:spPr>
          <a:xfrm>
            <a:off x="7103068" y="4856029"/>
            <a:ext cx="1483417" cy="369332"/>
          </a:xfrm>
          <a:prstGeom prst="rect">
            <a:avLst/>
          </a:prstGeom>
          <a:solidFill>
            <a:srgbClr val="D4DAD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Biomedical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C9586-E425-C642-822A-E2B689C79AAD}"/>
              </a:ext>
            </a:extLst>
          </p:cNvPr>
          <p:cNvSpPr txBox="1"/>
          <p:nvPr/>
        </p:nvSpPr>
        <p:spPr>
          <a:xfrm>
            <a:off x="7065390" y="2588626"/>
            <a:ext cx="1521095" cy="369332"/>
          </a:xfrm>
          <a:prstGeom prst="rect">
            <a:avLst/>
          </a:prstGeom>
          <a:solidFill>
            <a:srgbClr val="D4DAD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Automotive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A55DC-2AE5-7044-8CB9-C52FB8A2CB8A}"/>
              </a:ext>
            </a:extLst>
          </p:cNvPr>
          <p:cNvSpPr txBox="1"/>
          <p:nvPr/>
        </p:nvSpPr>
        <p:spPr>
          <a:xfrm>
            <a:off x="852497" y="4759035"/>
            <a:ext cx="1069166" cy="369332"/>
          </a:xfrm>
          <a:prstGeom prst="rect">
            <a:avLst/>
          </a:prstGeom>
          <a:solidFill>
            <a:srgbClr val="D4DAD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Aircraft</a:t>
            </a:r>
          </a:p>
        </p:txBody>
      </p:sp>
    </p:spTree>
    <p:extLst>
      <p:ext uri="{BB962C8B-B14F-4D97-AF65-F5344CB8AC3E}">
        <p14:creationId xmlns:p14="http://schemas.microsoft.com/office/powerpoint/2010/main" val="3530122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7687-665B-2943-8099-60FD3ADC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Actual dislocations are curvy</a:t>
            </a:r>
          </a:p>
        </p:txBody>
      </p:sp>
      <p:pic>
        <p:nvPicPr>
          <p:cNvPr id="4" name="Picture 3" descr="Figure1pt12.png">
            <a:extLst>
              <a:ext uri="{FF2B5EF4-FFF2-40B4-BE49-F238E27FC236}">
                <a16:creationId xmlns:a16="http://schemas.microsoft.com/office/drawing/2014/main" id="{352E081C-B063-C046-B86B-D156CC792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41" b="45455"/>
          <a:stretch/>
        </p:blipFill>
        <p:spPr>
          <a:xfrm>
            <a:off x="1524000" y="1565563"/>
            <a:ext cx="5601500" cy="4045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F90A2-4DBE-7B45-9BAD-40F9968C1EAB}"/>
              </a:ext>
            </a:extLst>
          </p:cNvPr>
          <p:cNvSpPr txBox="1"/>
          <p:nvPr/>
        </p:nvSpPr>
        <p:spPr>
          <a:xfrm>
            <a:off x="7329054" y="4184073"/>
            <a:ext cx="12394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CN, Fig. 1.12</a:t>
            </a:r>
          </a:p>
          <a:p>
            <a:r>
              <a:rPr lang="en-US" sz="1400"/>
              <a:t>Cr steel</a:t>
            </a:r>
          </a:p>
          <a:p>
            <a:r>
              <a:rPr lang="en-US" sz="1400"/>
              <a:t>Hirsch</a:t>
            </a:r>
          </a:p>
        </p:txBody>
      </p:sp>
    </p:spTree>
    <p:extLst>
      <p:ext uri="{BB962C8B-B14F-4D97-AF65-F5344CB8AC3E}">
        <p14:creationId xmlns:p14="http://schemas.microsoft.com/office/powerpoint/2010/main" val="3918228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7687-665B-2943-8099-60FD3ADC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Actual dislocations are mixed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F2CAF-B5CD-1743-A7B4-663C9D71D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4943"/>
            <a:ext cx="9144000" cy="4868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AE7DC1-7346-3A45-A5E2-380D7DB2E650}"/>
              </a:ext>
            </a:extLst>
          </p:cNvPr>
          <p:cNvSpPr txBox="1"/>
          <p:nvPr/>
        </p:nvSpPr>
        <p:spPr>
          <a:xfrm>
            <a:off x="0" y="810277"/>
            <a:ext cx="875607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dislocation Burgers vector is fixed but the line can 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dislocation moves normal to the line and shear occurs in the direction of the Burgers vector</a:t>
            </a:r>
          </a:p>
        </p:txBody>
      </p:sp>
    </p:spTree>
    <p:extLst>
      <p:ext uri="{BB962C8B-B14F-4D97-AF65-F5344CB8AC3E}">
        <p14:creationId xmlns:p14="http://schemas.microsoft.com/office/powerpoint/2010/main" val="4006822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A06A43-59A3-0940-9830-398852FC8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Multiscale understanding of plasticity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9325E-C3A3-3547-A172-AFD7D6CD0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87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E802-459F-A34A-9A7A-B9BD549CB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C7B6F-5B67-E644-8E02-F45C91F46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76800"/>
          </a:xfrm>
        </p:spPr>
        <p:txBody>
          <a:bodyPr/>
          <a:lstStyle/>
          <a:p>
            <a:r>
              <a:rPr lang="en-US" dirty="0"/>
              <a:t>Plastic deformation results from the motion of dislocations</a:t>
            </a:r>
          </a:p>
          <a:p>
            <a:r>
              <a:rPr lang="en-US" dirty="0"/>
              <a:t>Dislocations are nucleated, stored, and annihilated during mechanical straining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51AC8-F442-234F-8573-FA93D04C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8" y="3071689"/>
            <a:ext cx="1628970" cy="1291942"/>
          </a:xfrm>
          <a:prstGeom prst="rect">
            <a:avLst/>
          </a:prstGeom>
        </p:spPr>
      </p:pic>
      <p:pic>
        <p:nvPicPr>
          <p:cNvPr id="5" name="Picture 4" descr="C:\Users\Ron Armstrong\Pictures\TMS 2015 Li symp model Bechtold et al042.tif">
            <a:extLst>
              <a:ext uri="{FF2B5EF4-FFF2-40B4-BE49-F238E27FC236}">
                <a16:creationId xmlns:a16="http://schemas.microsoft.com/office/drawing/2014/main" id="{64055D6A-940F-784D-89CB-F6C1295470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475" y="4225859"/>
            <a:ext cx="3547691" cy="224443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321E68-40D0-1949-854C-8C54774FBD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44"/>
          <a:stretch/>
        </p:blipFill>
        <p:spPr>
          <a:xfrm>
            <a:off x="3988369" y="2246283"/>
            <a:ext cx="4698431" cy="1450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0CA1D9-08F7-4846-B036-67AA6435ACDE}"/>
              </a:ext>
            </a:extLst>
          </p:cNvPr>
          <p:cNvSpPr txBox="1"/>
          <p:nvPr/>
        </p:nvSpPr>
        <p:spPr>
          <a:xfrm>
            <a:off x="597634" y="2421883"/>
            <a:ext cx="290875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Frank-Read Source for dislocation loops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5BB5B-6A41-5443-99D8-E7310ED926E5}"/>
              </a:ext>
            </a:extLst>
          </p:cNvPr>
          <p:cNvSpPr txBox="1"/>
          <p:nvPr/>
        </p:nvSpPr>
        <p:spPr>
          <a:xfrm>
            <a:off x="4311689" y="3871816"/>
            <a:ext cx="463460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Storage inside crystal and at boundaries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ABBFA-9BDB-0144-8A0B-04DF84E56AD8}"/>
              </a:ext>
            </a:extLst>
          </p:cNvPr>
          <p:cNvSpPr txBox="1"/>
          <p:nvPr/>
        </p:nvSpPr>
        <p:spPr>
          <a:xfrm>
            <a:off x="5598699" y="1992342"/>
            <a:ext cx="343446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Annihilation of 2 dislocations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49DB8B-794A-D542-AC21-0163EC05E5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04" t="42472" r="30655" b="16939"/>
          <a:stretch/>
        </p:blipFill>
        <p:spPr>
          <a:xfrm>
            <a:off x="1922033" y="4538708"/>
            <a:ext cx="2918951" cy="2277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459505-6B9D-764D-97A1-50FF228FE0A9}"/>
              </a:ext>
            </a:extLst>
          </p:cNvPr>
          <p:cNvSpPr txBox="1"/>
          <p:nvPr/>
        </p:nvSpPr>
        <p:spPr>
          <a:xfrm>
            <a:off x="197709" y="4728983"/>
            <a:ext cx="1849199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Dislocation overcoming an obstacle by cross slip </a:t>
            </a:r>
          </a:p>
        </p:txBody>
      </p:sp>
    </p:spTree>
    <p:extLst>
      <p:ext uri="{BB962C8B-B14F-4D97-AF65-F5344CB8AC3E}">
        <p14:creationId xmlns:p14="http://schemas.microsoft.com/office/powerpoint/2010/main" val="1689392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35AD43-E875-9649-9E85-5F574FEA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796" y="719829"/>
            <a:ext cx="2414588" cy="1513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1B4C2-CE65-2145-9ED4-977B8851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Multiscale plasticity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5E510-A365-BB41-91BE-EEB430E4FCA2}"/>
              </a:ext>
            </a:extLst>
          </p:cNvPr>
          <p:cNvSpPr txBox="1"/>
          <p:nvPr/>
        </p:nvSpPr>
        <p:spPr>
          <a:xfrm>
            <a:off x="2223156" y="3737337"/>
            <a:ext cx="136395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70C0"/>
                </a:solidFill>
              </a:rPr>
              <a:t>Single crystals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12D97-262E-A34E-A873-CD266E9470BE}"/>
              </a:ext>
            </a:extLst>
          </p:cNvPr>
          <p:cNvSpPr txBox="1"/>
          <p:nvPr/>
        </p:nvSpPr>
        <p:spPr>
          <a:xfrm>
            <a:off x="3734814" y="4420969"/>
            <a:ext cx="15452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70C0"/>
                </a:solidFill>
              </a:rPr>
              <a:t>Dislocation networks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C234F-37D0-7B47-90DB-80C260ADA497}"/>
              </a:ext>
            </a:extLst>
          </p:cNvPr>
          <p:cNvSpPr txBox="1"/>
          <p:nvPr/>
        </p:nvSpPr>
        <p:spPr>
          <a:xfrm>
            <a:off x="4780070" y="5357307"/>
            <a:ext cx="190331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70C0"/>
                </a:solidFill>
              </a:rPr>
              <a:t>Dislocation arrays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A6DE73-E482-F946-83F3-D145FE038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695"/>
          <a:stretch/>
        </p:blipFill>
        <p:spPr>
          <a:xfrm>
            <a:off x="1947438" y="1852389"/>
            <a:ext cx="4633285" cy="1161148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2D593CB-6D5C-F84E-9D2B-053EBBEAB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9" r="74862"/>
          <a:stretch/>
        </p:blipFill>
        <p:spPr bwMode="auto">
          <a:xfrm>
            <a:off x="3587114" y="2724534"/>
            <a:ext cx="2403213" cy="165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E8A07A-F6AF-4C47-B26D-B8A188D6B4FE}"/>
              </a:ext>
            </a:extLst>
          </p:cNvPr>
          <p:cNvSpPr txBox="1"/>
          <p:nvPr/>
        </p:nvSpPr>
        <p:spPr>
          <a:xfrm>
            <a:off x="2059259" y="2777256"/>
            <a:ext cx="15440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0070C0"/>
                </a:solidFill>
              </a:rPr>
              <a:t>Polycrystals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295D4-600E-9044-A717-BB820B15D257}"/>
              </a:ext>
            </a:extLst>
          </p:cNvPr>
          <p:cNvSpPr txBox="1"/>
          <p:nvPr/>
        </p:nvSpPr>
        <p:spPr>
          <a:xfrm>
            <a:off x="146147" y="1892541"/>
            <a:ext cx="191311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70C0"/>
                </a:solidFill>
              </a:rPr>
              <a:t>Homogeneous 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ABA224-91E2-9044-AB63-CD7E0579C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29" r="5641" b="11670"/>
          <a:stretch/>
        </p:blipFill>
        <p:spPr>
          <a:xfrm>
            <a:off x="5346039" y="3862598"/>
            <a:ext cx="1878972" cy="1393215"/>
          </a:xfrm>
          <a:prstGeom prst="rect">
            <a:avLst/>
          </a:prstGeom>
        </p:spPr>
      </p:pic>
      <p:pic>
        <p:nvPicPr>
          <p:cNvPr id="16" name="Picture 15" descr="TC-RD4.jpg">
            <a:extLst>
              <a:ext uri="{FF2B5EF4-FFF2-40B4-BE49-F238E27FC236}">
                <a16:creationId xmlns:a16="http://schemas.microsoft.com/office/drawing/2014/main" id="{6D9117D0-8F0B-FB4C-BFA1-4B8217328B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9198" r="9630"/>
          <a:stretch/>
        </p:blipFill>
        <p:spPr>
          <a:xfrm>
            <a:off x="0" y="699030"/>
            <a:ext cx="2422376" cy="1268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169D07-3754-D84C-8A75-FFAF26C240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000"/>
          <a:stretch/>
        </p:blipFill>
        <p:spPr>
          <a:xfrm>
            <a:off x="6582300" y="4775598"/>
            <a:ext cx="2253936" cy="1809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5C65FC-DDE9-B348-96FE-3CAE56F4D1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6145" y="5898043"/>
            <a:ext cx="1118022" cy="9599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668A65-A4BC-D74C-B2B6-34A438EA8456}"/>
              </a:ext>
            </a:extLst>
          </p:cNvPr>
          <p:cNvSpPr txBox="1"/>
          <p:nvPr/>
        </p:nvSpPr>
        <p:spPr>
          <a:xfrm>
            <a:off x="5472545" y="6444646"/>
            <a:ext cx="26050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70C0"/>
                </a:solidFill>
              </a:rPr>
              <a:t>Dislocation core</a:t>
            </a:r>
          </a:p>
        </p:txBody>
      </p:sp>
    </p:spTree>
    <p:extLst>
      <p:ext uri="{BB962C8B-B14F-4D97-AF65-F5344CB8AC3E}">
        <p14:creationId xmlns:p14="http://schemas.microsoft.com/office/powerpoint/2010/main" val="8671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B4C2-CE65-2145-9ED4-977B8851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Multiscale defects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2E85B-F89D-BF49-869F-E0C88BD9E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33" y="1016235"/>
            <a:ext cx="7378004" cy="5564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EEAC66-BBC8-DE44-BDB7-7DD532311217}"/>
              </a:ext>
            </a:extLst>
          </p:cNvPr>
          <p:cNvSpPr txBox="1"/>
          <p:nvPr/>
        </p:nvSpPr>
        <p:spPr>
          <a:xfrm>
            <a:off x="0" y="6581001"/>
            <a:ext cx="2951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Courtesy of Drs. R. Svendsen, D. Raabe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36C1D-F8E0-0D4C-83AF-C5629D740364}"/>
              </a:ext>
            </a:extLst>
          </p:cNvPr>
          <p:cNvSpPr txBox="1"/>
          <p:nvPr/>
        </p:nvSpPr>
        <p:spPr>
          <a:xfrm>
            <a:off x="6884126" y="3995678"/>
            <a:ext cx="1946366" cy="258532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Other defects in the metal play a role as obstacles to dislocation motion or in the annihilation, storage, and nucleation of dislocations</a:t>
            </a:r>
          </a:p>
        </p:txBody>
      </p:sp>
    </p:spTree>
    <p:extLst>
      <p:ext uri="{BB962C8B-B14F-4D97-AF65-F5344CB8AC3E}">
        <p14:creationId xmlns:p14="http://schemas.microsoft.com/office/powerpoint/2010/main" val="28520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5407D-95A9-A84E-9A5F-69EF9382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Multiscale modification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9C7C5F-3372-C84E-ABFC-F399E65C908C}"/>
              </a:ext>
            </a:extLst>
          </p:cNvPr>
          <p:cNvGrpSpPr/>
          <p:nvPr/>
        </p:nvGrpSpPr>
        <p:grpSpPr>
          <a:xfrm>
            <a:off x="6271418" y="2604341"/>
            <a:ext cx="2922365" cy="2571749"/>
            <a:chOff x="6271418" y="2604341"/>
            <a:chExt cx="2922365" cy="25717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B914E0-A36C-AB46-8A06-1C449A65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1418" y="2604341"/>
              <a:ext cx="2825649" cy="25717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1BDA51-F492-1B4C-AFB8-482CDB28CF87}"/>
                </a:ext>
              </a:extLst>
            </p:cNvPr>
            <p:cNvSpPr txBox="1"/>
            <p:nvPr/>
          </p:nvSpPr>
          <p:spPr>
            <a:xfrm>
              <a:off x="6271418" y="2615667"/>
              <a:ext cx="2825649" cy="400110"/>
            </a:xfrm>
            <a:prstGeom prst="rect">
              <a:avLst/>
            </a:prstGeom>
            <a:solidFill>
              <a:srgbClr val="4491E7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err="1">
                  <a:solidFill>
                    <a:srgbClr val="FFFF00"/>
                  </a:solidFill>
                </a:rPr>
                <a:t>Nanotwinning</a:t>
              </a:r>
              <a:r>
                <a:rPr lang="en-US" sz="2000">
                  <a:solidFill>
                    <a:srgbClr val="FFFF00"/>
                  </a:solidFill>
                </a:rPr>
                <a:t> materials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57A241-1BD9-D149-8613-2A5E37CE0FDD}"/>
                </a:ext>
              </a:extLst>
            </p:cNvPr>
            <p:cNvSpPr txBox="1"/>
            <p:nvPr/>
          </p:nvSpPr>
          <p:spPr>
            <a:xfrm>
              <a:off x="7730460" y="4855644"/>
              <a:ext cx="1463323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i="1" err="1"/>
                <a:t>Zheng</a:t>
              </a:r>
              <a:r>
                <a:rPr lang="en-US" sz="1200" i="1"/>
                <a:t> et al., 2018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315F0-4E20-CA4D-A099-5E28B46BC027}"/>
              </a:ext>
            </a:extLst>
          </p:cNvPr>
          <p:cNvGrpSpPr/>
          <p:nvPr/>
        </p:nvGrpSpPr>
        <p:grpSpPr>
          <a:xfrm>
            <a:off x="-1" y="5154036"/>
            <a:ext cx="3606801" cy="1703964"/>
            <a:chOff x="-1" y="5154036"/>
            <a:chExt cx="3606801" cy="17039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00CF69-39D1-8541-83CF-16C1243C2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178" t="63359" r="54315" b="10518"/>
            <a:stretch/>
          </p:blipFill>
          <p:spPr>
            <a:xfrm>
              <a:off x="0" y="5154036"/>
              <a:ext cx="3606800" cy="1703964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C64E68-1D3A-D047-9997-669489946E4B}"/>
                </a:ext>
              </a:extLst>
            </p:cNvPr>
            <p:cNvGrpSpPr/>
            <p:nvPr/>
          </p:nvGrpSpPr>
          <p:grpSpPr>
            <a:xfrm>
              <a:off x="-1" y="5460464"/>
              <a:ext cx="2830897" cy="1359316"/>
              <a:chOff x="-1" y="5460464"/>
              <a:chExt cx="2830897" cy="135931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928030-930F-0843-AE67-31F824CF778F}"/>
                  </a:ext>
                </a:extLst>
              </p:cNvPr>
              <p:cNvSpPr txBox="1"/>
              <p:nvPr/>
            </p:nvSpPr>
            <p:spPr>
              <a:xfrm>
                <a:off x="-1" y="5460464"/>
                <a:ext cx="2830897" cy="400110"/>
              </a:xfrm>
              <a:prstGeom prst="rect">
                <a:avLst/>
              </a:prstGeom>
              <a:solidFill>
                <a:srgbClr val="4491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FFFF00"/>
                    </a:solidFill>
                  </a:rPr>
                  <a:t>Formable Mg alloys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DE3B0A-3A16-9745-BCBB-6153335AB420}"/>
                  </a:ext>
                </a:extLst>
              </p:cNvPr>
              <p:cNvSpPr txBox="1"/>
              <p:nvPr/>
            </p:nvSpPr>
            <p:spPr>
              <a:xfrm>
                <a:off x="1430466" y="6542781"/>
                <a:ext cx="1400430" cy="2769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i="1"/>
                  <a:t>Daly, Chen 2018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22298E-EC48-884D-A4A8-B6836C9C4A1A}"/>
              </a:ext>
            </a:extLst>
          </p:cNvPr>
          <p:cNvGrpSpPr/>
          <p:nvPr/>
        </p:nvGrpSpPr>
        <p:grpSpPr>
          <a:xfrm>
            <a:off x="6220619" y="4678881"/>
            <a:ext cx="2922365" cy="2157726"/>
            <a:chOff x="6220619" y="4678881"/>
            <a:chExt cx="2922365" cy="215772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F4A298-C3C5-284C-92D8-0D243845EB42}"/>
                </a:ext>
              </a:extLst>
            </p:cNvPr>
            <p:cNvGrpSpPr/>
            <p:nvPr/>
          </p:nvGrpSpPr>
          <p:grpSpPr>
            <a:xfrm>
              <a:off x="6220619" y="4678881"/>
              <a:ext cx="2922365" cy="2141617"/>
              <a:chOff x="4680849" y="1417638"/>
              <a:chExt cx="4479280" cy="328258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CB2649E-31BD-874C-B895-AC20D7FDC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680849" y="1417638"/>
                <a:ext cx="4479280" cy="3282583"/>
              </a:xfrm>
              <a:prstGeom prst="rect">
                <a:avLst/>
              </a:prstGeom>
            </p:spPr>
          </p:pic>
          <p:pic>
            <p:nvPicPr>
              <p:cNvPr id="22" name="Picture 21" descr="latex-image-1.pdf">
                <a:extLst>
                  <a:ext uri="{FF2B5EF4-FFF2-40B4-BE49-F238E27FC236}">
                    <a16:creationId xmlns:a16="http://schemas.microsoft.com/office/drawing/2014/main" id="{F27E1475-4A8D-B240-B93A-B210DCF90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3335" y="4331920"/>
                <a:ext cx="1193800" cy="368301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4583097-B60B-3C49-BF96-B0808E021000}"/>
                </a:ext>
              </a:extLst>
            </p:cNvPr>
            <p:cNvGrpSpPr/>
            <p:nvPr/>
          </p:nvGrpSpPr>
          <p:grpSpPr>
            <a:xfrm>
              <a:off x="6249716" y="4732345"/>
              <a:ext cx="2861773" cy="2104262"/>
              <a:chOff x="6249716" y="4732345"/>
              <a:chExt cx="2861773" cy="210426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2F62C9-8A7E-164E-A145-76161477887D}"/>
                  </a:ext>
                </a:extLst>
              </p:cNvPr>
              <p:cNvSpPr txBox="1"/>
              <p:nvPr/>
            </p:nvSpPr>
            <p:spPr>
              <a:xfrm>
                <a:off x="6249716" y="4732345"/>
                <a:ext cx="1809861" cy="461665"/>
              </a:xfrm>
              <a:prstGeom prst="rect">
                <a:avLst/>
              </a:prstGeom>
              <a:solidFill>
                <a:srgbClr val="4491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err="1">
                    <a:solidFill>
                      <a:srgbClr val="FFFF00"/>
                    </a:solidFill>
                  </a:rPr>
                  <a:t>Superalloys</a:t>
                </a:r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AABBCF-1230-AC42-8E05-E94C14985386}"/>
                  </a:ext>
                </a:extLst>
              </p:cNvPr>
              <p:cNvSpPr txBox="1"/>
              <p:nvPr/>
            </p:nvSpPr>
            <p:spPr>
              <a:xfrm>
                <a:off x="7527264" y="6559608"/>
                <a:ext cx="1584225" cy="2769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i="1"/>
                  <a:t>Titus et al. AM 2015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A16C8D-B229-644D-9567-E3EBB6E80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36953"/>
            <a:ext cx="6271418" cy="4723511"/>
          </a:xfrm>
          <a:prstGeom prst="rect">
            <a:avLst/>
          </a:prstGeom>
          <a:ln w="28575" cmpd="sng">
            <a:solidFill>
              <a:srgbClr val="00009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CCEAA0-0472-2445-9D0F-A94F2F738DA3}"/>
              </a:ext>
            </a:extLst>
          </p:cNvPr>
          <p:cNvSpPr txBox="1"/>
          <p:nvPr/>
        </p:nvSpPr>
        <p:spPr>
          <a:xfrm>
            <a:off x="1964601" y="1041639"/>
            <a:ext cx="1935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“Future of Metals”</a:t>
            </a:r>
          </a:p>
          <a:p>
            <a:r>
              <a:rPr lang="en-US" sz="1400" i="1" err="1"/>
              <a:t>Ke</a:t>
            </a:r>
            <a:r>
              <a:rPr lang="en-US" sz="1400" i="1"/>
              <a:t> Lu, Science, 2010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DB7F95-8449-FD42-BEA6-AE03C2817527}"/>
              </a:ext>
            </a:extLst>
          </p:cNvPr>
          <p:cNvSpPr txBox="1"/>
          <p:nvPr/>
        </p:nvSpPr>
        <p:spPr>
          <a:xfrm>
            <a:off x="3664277" y="1787508"/>
            <a:ext cx="1988536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BETTER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653AC9-ED64-1D47-9C90-98B19590DF23}"/>
              </a:ext>
            </a:extLst>
          </p:cNvPr>
          <p:cNvGrpSpPr/>
          <p:nvPr/>
        </p:nvGrpSpPr>
        <p:grpSpPr>
          <a:xfrm>
            <a:off x="2929467" y="5460464"/>
            <a:ext cx="3341946" cy="1426942"/>
            <a:chOff x="2929467" y="5460464"/>
            <a:chExt cx="3341946" cy="142694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E39255-D59D-5B42-8DBC-FE4D4937D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7493" r="47038"/>
            <a:stretch/>
          </p:blipFill>
          <p:spPr>
            <a:xfrm>
              <a:off x="2929467" y="5494639"/>
              <a:ext cx="1930400" cy="139276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C0EBA72-A082-5942-AA29-867A679CC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6541" y="5460464"/>
              <a:ext cx="1734872" cy="139753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4A5F0A-D0CE-0741-8076-753633575477}"/>
                </a:ext>
              </a:extLst>
            </p:cNvPr>
            <p:cNvSpPr txBox="1"/>
            <p:nvPr/>
          </p:nvSpPr>
          <p:spPr>
            <a:xfrm>
              <a:off x="3711025" y="5460464"/>
              <a:ext cx="1316573" cy="461665"/>
            </a:xfrm>
            <a:prstGeom prst="rect">
              <a:avLst/>
            </a:prstGeom>
            <a:solidFill>
              <a:srgbClr val="4491E7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FF00"/>
                  </a:solidFill>
                </a:rPr>
                <a:t>Ti alloys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6D3E8F-6CD9-254E-941F-C1E80159D9E7}"/>
                </a:ext>
              </a:extLst>
            </p:cNvPr>
            <p:cNvSpPr txBox="1"/>
            <p:nvPr/>
          </p:nvSpPr>
          <p:spPr>
            <a:xfrm>
              <a:off x="4128205" y="6559608"/>
              <a:ext cx="1446116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i="1"/>
                <a:t>Echlin et al., 2016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549A02-EC28-2647-A077-F2959D308083}"/>
              </a:ext>
            </a:extLst>
          </p:cNvPr>
          <p:cNvGrpSpPr/>
          <p:nvPr/>
        </p:nvGrpSpPr>
        <p:grpSpPr>
          <a:xfrm>
            <a:off x="6271417" y="725129"/>
            <a:ext cx="2872583" cy="1985242"/>
            <a:chOff x="6271417" y="725129"/>
            <a:chExt cx="2872583" cy="1985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7EDAE9-883E-D649-89CC-236F582F3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71417" y="1094461"/>
              <a:ext cx="2872583" cy="16159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9DD63C-3DDE-064B-89A8-F630EE201C03}"/>
                </a:ext>
              </a:extLst>
            </p:cNvPr>
            <p:cNvSpPr txBox="1"/>
            <p:nvPr/>
          </p:nvSpPr>
          <p:spPr>
            <a:xfrm>
              <a:off x="6271417" y="725129"/>
              <a:ext cx="2825649" cy="369332"/>
            </a:xfrm>
            <a:prstGeom prst="rect">
              <a:avLst/>
            </a:prstGeom>
            <a:solidFill>
              <a:srgbClr val="4491E7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Corrosion resistant Mg</a:t>
              </a:r>
            </a:p>
          </p:txBody>
        </p:sp>
        <p:pic>
          <p:nvPicPr>
            <p:cNvPr id="31" name="Picture 30" descr="E:\Mg\Oct5\2.tif">
              <a:extLst>
                <a:ext uri="{FF2B5EF4-FFF2-40B4-BE49-F238E27FC236}">
                  <a16:creationId xmlns:a16="http://schemas.microsoft.com/office/drawing/2014/main" id="{2065E5AD-1C33-1C4F-9174-91F585279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50587" y="1330846"/>
              <a:ext cx="1231406" cy="1273495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731358C-1BB1-D948-91A2-9BDEAA255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460" t="8842" r="68704" b="57572"/>
            <a:stretch/>
          </p:blipFill>
          <p:spPr>
            <a:xfrm>
              <a:off x="7836178" y="1913467"/>
              <a:ext cx="1278784" cy="690874"/>
            </a:xfrm>
            <a:prstGeom prst="rect">
              <a:avLst/>
            </a:prstGeom>
            <a:ln w="28575" cmpd="sng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49866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692DC-93B6-6141-9722-6227988C7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2819464" y="3877308"/>
            <a:ext cx="1809861" cy="2920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5407D-95A9-A84E-9A5F-69EF9382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Processing-dependence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14F18-1FF5-4C4D-AE65-C0F019D586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444"/>
          <a:stretch/>
        </p:blipFill>
        <p:spPr>
          <a:xfrm>
            <a:off x="0" y="858982"/>
            <a:ext cx="6248400" cy="3117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0F1BAA-ED4A-A344-9D9C-4D19390BA4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593"/>
          <a:stretch/>
        </p:blipFill>
        <p:spPr>
          <a:xfrm>
            <a:off x="6428508" y="892253"/>
            <a:ext cx="2247900" cy="3111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9B007-B9FE-A443-8C65-8200FEA449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794" b="51738"/>
          <a:stretch/>
        </p:blipFill>
        <p:spPr>
          <a:xfrm>
            <a:off x="4809433" y="4250377"/>
            <a:ext cx="3866975" cy="2547837"/>
          </a:xfrm>
          <a:prstGeom prst="rect">
            <a:avLst/>
          </a:prstGeom>
        </p:spPr>
      </p:pic>
      <p:pic>
        <p:nvPicPr>
          <p:cNvPr id="10" name="Picture 5" descr="C:\Users\youxing\Desktop\MgNb_expe\TEM_MgNb\TEM_MgNb\Mg-Nb-50-50Fib-070112014\processed.tif">
            <a:extLst>
              <a:ext uri="{FF2B5EF4-FFF2-40B4-BE49-F238E27FC236}">
                <a16:creationId xmlns:a16="http://schemas.microsoft.com/office/drawing/2014/main" id="{087AE32E-299F-2646-8145-623E11C79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t="17225" r="21537" b="8484"/>
          <a:stretch/>
        </p:blipFill>
        <p:spPr bwMode="auto">
          <a:xfrm>
            <a:off x="333092" y="4046433"/>
            <a:ext cx="2486372" cy="26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0845D1-BE0F-B343-AD0A-D584C8B4381F}"/>
              </a:ext>
            </a:extLst>
          </p:cNvPr>
          <p:cNvSpPr txBox="1"/>
          <p:nvPr/>
        </p:nvSpPr>
        <p:spPr>
          <a:xfrm>
            <a:off x="1942693" y="4402026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77F37-3674-244A-804E-8BB2D3A16EA9}"/>
              </a:ext>
            </a:extLst>
          </p:cNvPr>
          <p:cNvSpPr txBox="1"/>
          <p:nvPr/>
        </p:nvSpPr>
        <p:spPr>
          <a:xfrm>
            <a:off x="1936465" y="4627575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3145B6-E1D8-2848-8F04-494C0F170F06}"/>
              </a:ext>
            </a:extLst>
          </p:cNvPr>
          <p:cNvCxnSpPr/>
          <p:nvPr/>
        </p:nvCxnSpPr>
        <p:spPr>
          <a:xfrm flipH="1">
            <a:off x="1653693" y="4572588"/>
            <a:ext cx="3048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847982-7B6E-AF4B-AC6A-48D8D82664F3}"/>
              </a:ext>
            </a:extLst>
          </p:cNvPr>
          <p:cNvCxnSpPr/>
          <p:nvPr/>
        </p:nvCxnSpPr>
        <p:spPr>
          <a:xfrm flipH="1">
            <a:off x="1687377" y="4768464"/>
            <a:ext cx="3048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BFA1EC5-B3F3-7C45-8325-872E0229E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7" y="4856031"/>
            <a:ext cx="867057" cy="806914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A6B0A1-198F-F144-9E1E-D7ABB51DAA0B}"/>
              </a:ext>
            </a:extLst>
          </p:cNvPr>
          <p:cNvSpPr/>
          <p:nvPr/>
        </p:nvSpPr>
        <p:spPr>
          <a:xfrm>
            <a:off x="1312398" y="4966129"/>
            <a:ext cx="374980" cy="4857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9BD73C-0234-7F49-B0E3-53CCED20DA93}"/>
              </a:ext>
            </a:extLst>
          </p:cNvPr>
          <p:cNvCxnSpPr>
            <a:cxnSpLocks/>
          </p:cNvCxnSpPr>
          <p:nvPr/>
        </p:nvCxnSpPr>
        <p:spPr>
          <a:xfrm>
            <a:off x="1075701" y="4824206"/>
            <a:ext cx="624652" cy="141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757EA7-CDFA-E643-AA43-7FD1C04AB2A9}"/>
              </a:ext>
            </a:extLst>
          </p:cNvPr>
          <p:cNvCxnSpPr>
            <a:cxnSpLocks/>
          </p:cNvCxnSpPr>
          <p:nvPr/>
        </p:nvCxnSpPr>
        <p:spPr>
          <a:xfrm flipV="1">
            <a:off x="1075701" y="5474684"/>
            <a:ext cx="611676" cy="236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0346FC7-B1C1-0B4A-A010-DDCEA4DF5CBE}"/>
              </a:ext>
            </a:extLst>
          </p:cNvPr>
          <p:cNvSpPr txBox="1"/>
          <p:nvPr/>
        </p:nvSpPr>
        <p:spPr>
          <a:xfrm>
            <a:off x="644034" y="1054623"/>
            <a:ext cx="2480166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Additive manufactured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9F473C-2844-AB47-AB39-78200E5A6B4D}"/>
              </a:ext>
            </a:extLst>
          </p:cNvPr>
          <p:cNvSpPr txBox="1"/>
          <p:nvPr/>
        </p:nvSpPr>
        <p:spPr>
          <a:xfrm>
            <a:off x="4074432" y="1054623"/>
            <a:ext cx="1697901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ECA-Extrusion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1C7FA1-CD94-CC49-B538-23CEF1F79BC8}"/>
              </a:ext>
            </a:extLst>
          </p:cNvPr>
          <p:cNvSpPr txBox="1"/>
          <p:nvPr/>
        </p:nvSpPr>
        <p:spPr>
          <a:xfrm>
            <a:off x="5060408" y="4555914"/>
            <a:ext cx="336502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Deposited </a:t>
            </a:r>
            <a:r>
              <a:rPr lang="en-US" err="1"/>
              <a:t>nanotwinned</a:t>
            </a:r>
            <a:r>
              <a:rPr lang="en-US"/>
              <a:t> copper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A3F60B-36AA-2841-98FF-C26B15EBB3F9}"/>
              </a:ext>
            </a:extLst>
          </p:cNvPr>
          <p:cNvSpPr txBox="1"/>
          <p:nvPr/>
        </p:nvSpPr>
        <p:spPr>
          <a:xfrm>
            <a:off x="5975316" y="7855125"/>
            <a:ext cx="336502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Deposited </a:t>
            </a:r>
            <a:r>
              <a:rPr lang="en-US" err="1"/>
              <a:t>nanotwinned</a:t>
            </a:r>
            <a:r>
              <a:rPr lang="en-US"/>
              <a:t> copper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F699A1-9A21-F648-AFF2-667F15CFF4AD}"/>
              </a:ext>
            </a:extLst>
          </p:cNvPr>
          <p:cNvSpPr txBox="1"/>
          <p:nvPr/>
        </p:nvSpPr>
        <p:spPr>
          <a:xfrm>
            <a:off x="3091858" y="4211927"/>
            <a:ext cx="127171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Ni-based superalloy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9AE745-552E-AE4C-BF3E-2D9F4415EC89}"/>
              </a:ext>
            </a:extLst>
          </p:cNvPr>
          <p:cNvSpPr txBox="1"/>
          <p:nvPr/>
        </p:nvSpPr>
        <p:spPr>
          <a:xfrm>
            <a:off x="120181" y="6103211"/>
            <a:ext cx="24863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Two-phase bimetallic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9AAF1B-117E-0348-968B-5930056C8502}"/>
              </a:ext>
            </a:extLst>
          </p:cNvPr>
          <p:cNvSpPr txBox="1"/>
          <p:nvPr/>
        </p:nvSpPr>
        <p:spPr>
          <a:xfrm>
            <a:off x="6703508" y="1054623"/>
            <a:ext cx="1553802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Alloying and heat treatments</a:t>
            </a:r>
          </a:p>
        </p:txBody>
      </p:sp>
    </p:spTree>
    <p:extLst>
      <p:ext uri="{BB962C8B-B14F-4D97-AF65-F5344CB8AC3E}">
        <p14:creationId xmlns:p14="http://schemas.microsoft.com/office/powerpoint/2010/main" val="262835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888310-1058-C548-ACF5-E6833B9F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Dislocation motion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57157-5B44-8544-9D27-B955D9F19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26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F0F-D820-EE48-A053-D41B8B73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 move a dislocation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AB3F84-EF32-B54A-B723-D340F2722D64}"/>
              </a:ext>
            </a:extLst>
          </p:cNvPr>
          <p:cNvSpPr txBox="1"/>
          <p:nvPr/>
        </p:nvSpPr>
        <p:spPr>
          <a:xfrm>
            <a:off x="741219" y="5230407"/>
            <a:ext cx="782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Peach-Koehler (PK) force gives the total force vector acting on an arbitrary dislocation with Burgers vector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/>
              <a:t> and given stress </a:t>
            </a:r>
            <a:r>
              <a:rPr lang="en-US" b="1" i="1">
                <a:latin typeface="Symbol" pitchFamily="2" charset="2"/>
              </a:rPr>
              <a:t>s</a:t>
            </a:r>
            <a:r>
              <a:rPr lang="en-US"/>
              <a:t>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847A6C8-7623-404E-A75B-E42442686053}"/>
                  </a:ext>
                </a:extLst>
              </p:cNvPr>
              <p:cNvSpPr/>
              <p:nvPr/>
            </p:nvSpPr>
            <p:spPr>
              <a:xfrm>
                <a:off x="5036182" y="1463327"/>
                <a:ext cx="3951884" cy="491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847A6C8-7623-404E-A75B-E424426860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182" y="1463327"/>
                <a:ext cx="3951884" cy="49141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2927038-03A7-6845-A2DF-20261C6E784A}"/>
                  </a:ext>
                </a:extLst>
              </p:cNvPr>
              <p:cNvSpPr/>
              <p:nvPr/>
            </p:nvSpPr>
            <p:spPr>
              <a:xfrm>
                <a:off x="1867647" y="6089619"/>
                <a:ext cx="46926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/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2927038-03A7-6845-A2DF-20261C6E7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647" y="6089619"/>
                <a:ext cx="4692671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E5ABB3E-1C49-1D4F-852D-F5E9F3BBD8D2}"/>
                  </a:ext>
                </a:extLst>
              </p:cNvPr>
              <p:cNvSpPr/>
              <p:nvPr/>
            </p:nvSpPr>
            <p:spPr>
              <a:xfrm>
                <a:off x="2319453" y="3158683"/>
                <a:ext cx="46926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)[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p>
                        </m:sSup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/>
                    </m:sSub>
                  </m:oMath>
                </a14:m>
                <a:r>
                  <a:rPr lang="en-US" sz="2400" dirty="0"/>
                  <a:t>]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E5ABB3E-1C49-1D4F-852D-F5E9F3BBD8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453" y="3158683"/>
                <a:ext cx="4692671" cy="461665"/>
              </a:xfrm>
              <a:prstGeom prst="rect">
                <a:avLst/>
              </a:prstGeom>
              <a:blipFill>
                <a:blip r:embed="rId5"/>
                <a:stretch>
                  <a:fillRect l="-1081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C1C8F46-6A03-2C48-A4D9-EF0CD3433890}"/>
                  </a:ext>
                </a:extLst>
              </p:cNvPr>
              <p:cNvSpPr/>
              <p:nvPr/>
            </p:nvSpPr>
            <p:spPr>
              <a:xfrm>
                <a:off x="2308792" y="4502117"/>
                <a:ext cx="46926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)[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/>
                    </m:sSub>
                  </m:oMath>
                </a14:m>
                <a:r>
                  <a:rPr lang="en-US" sz="2400" dirty="0"/>
                  <a:t>]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C1C8F46-6A03-2C48-A4D9-EF0CD3433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792" y="4502117"/>
                <a:ext cx="4692671" cy="461665"/>
              </a:xfrm>
              <a:prstGeom prst="rect">
                <a:avLst/>
              </a:prstGeom>
              <a:blipFill>
                <a:blip r:embed="rId6"/>
                <a:stretch>
                  <a:fillRect l="-1081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B72F753B-3690-C048-A4F7-A3FA10B48330}"/>
              </a:ext>
            </a:extLst>
          </p:cNvPr>
          <p:cNvSpPr txBox="1"/>
          <p:nvPr/>
        </p:nvSpPr>
        <p:spPr>
          <a:xfrm>
            <a:off x="751879" y="1459370"/>
            <a:ext cx="782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Resolved shear stress FOR SLIP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1404FB-3B6A-F846-B4B6-EB7AD72090A9}"/>
              </a:ext>
            </a:extLst>
          </p:cNvPr>
          <p:cNvSpPr txBox="1"/>
          <p:nvPr/>
        </p:nvSpPr>
        <p:spPr>
          <a:xfrm>
            <a:off x="741219" y="-2545533"/>
            <a:ext cx="782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Resolved shear stress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669307-4DEF-6E44-98E1-9CDE57655729}"/>
                  </a:ext>
                </a:extLst>
              </p:cNvPr>
              <p:cNvSpPr txBox="1"/>
              <p:nvPr/>
            </p:nvSpPr>
            <p:spPr>
              <a:xfrm>
                <a:off x="741219" y="2088057"/>
                <a:ext cx="78278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is implicitly assumed to be the plane of glide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Force FOR GLIDE, this force acts in the plane of glide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669307-4DEF-6E44-98E1-9CDE57655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19" y="2088057"/>
                <a:ext cx="7827818" cy="923330"/>
              </a:xfrm>
              <a:prstGeom prst="rect">
                <a:avLst/>
              </a:prstGeom>
              <a:blipFill>
                <a:blip r:embed="rId7"/>
                <a:stretch>
                  <a:fillRect l="-485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75AD479-A511-5C46-808E-F742ABE0428C}"/>
                  </a:ext>
                </a:extLst>
              </p:cNvPr>
              <p:cNvSpPr txBox="1"/>
              <p:nvPr/>
            </p:nvSpPr>
            <p:spPr>
              <a:xfrm>
                <a:off x="741219" y="3702307"/>
                <a:ext cx="78278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Force for climb, this force acts in the plane of climb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/>
                  <a:t> </a:t>
                </a:r>
              </a:p>
              <a:p>
                <a:r>
                  <a:rPr lang="en-US"/>
                  <a:t>The total force for motion of a dislocation is the motion for glide and climb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75AD479-A511-5C46-808E-F742ABE04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19" y="3702307"/>
                <a:ext cx="7827818" cy="646331"/>
              </a:xfrm>
              <a:prstGeom prst="rect">
                <a:avLst/>
              </a:prstGeom>
              <a:blipFill>
                <a:blip r:embed="rId8"/>
                <a:stretch>
                  <a:fillRect l="-485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98D70619-9E56-0740-8128-638AB1943029}"/>
              </a:ext>
            </a:extLst>
          </p:cNvPr>
          <p:cNvSpPr txBox="1"/>
          <p:nvPr/>
        </p:nvSpPr>
        <p:spPr>
          <a:xfrm>
            <a:off x="751879" y="843515"/>
            <a:ext cx="782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Consider an applied stress </a:t>
            </a:r>
            <a:r>
              <a:rPr lang="en-US" b="1"/>
              <a:t>T</a:t>
            </a:r>
            <a:r>
              <a:rPr lang="en-US"/>
              <a:t> to the crystal: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3B639B7-F05E-0A40-87ED-880FD7A9801F}"/>
                  </a:ext>
                </a:extLst>
              </p:cNvPr>
              <p:cNvSpPr/>
              <p:nvPr/>
            </p:nvSpPr>
            <p:spPr>
              <a:xfrm>
                <a:off x="5356944" y="798781"/>
                <a:ext cx="2406747" cy="491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3B639B7-F05E-0A40-87ED-880FD7A98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944" y="798781"/>
                <a:ext cx="2406747" cy="491417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1742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D0B4-C458-8947-AC50-E3E7B898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Metals and plasticity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DFC48-DDD6-EB4B-85F9-03BE277A3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General outline</a:t>
            </a:r>
          </a:p>
          <a:p>
            <a:r>
              <a:rPr lang="en-US" dirty="0"/>
              <a:t>Phenomenology of plasticity</a:t>
            </a:r>
          </a:p>
          <a:p>
            <a:r>
              <a:rPr lang="en-US" dirty="0"/>
              <a:t>Dislocation Geometry</a:t>
            </a:r>
          </a:p>
          <a:p>
            <a:r>
              <a:rPr lang="en-US" dirty="0"/>
              <a:t>Dislocation stress, strain, and energy</a:t>
            </a:r>
          </a:p>
          <a:p>
            <a:r>
              <a:rPr lang="en-US" dirty="0"/>
              <a:t>Multiscale understanding</a:t>
            </a:r>
          </a:p>
          <a:p>
            <a:r>
              <a:rPr lang="en-US" dirty="0"/>
              <a:t>Dislocation motion and interactions</a:t>
            </a:r>
          </a:p>
          <a:p>
            <a:r>
              <a:rPr lang="en-US" dirty="0"/>
              <a:t>Crystal plasticity theory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Special focus topics</a:t>
            </a:r>
          </a:p>
          <a:p>
            <a:r>
              <a:rPr lang="en-US" dirty="0"/>
              <a:t>Misfits at an interface </a:t>
            </a:r>
          </a:p>
          <a:p>
            <a:r>
              <a:rPr lang="en-US" dirty="0"/>
              <a:t>Partial dislocations and cross slip</a:t>
            </a:r>
          </a:p>
          <a:p>
            <a:r>
              <a:rPr lang="en-US" dirty="0"/>
              <a:t>Nucleation at interfaces</a:t>
            </a:r>
          </a:p>
          <a:p>
            <a:r>
              <a:rPr lang="en-US" dirty="0"/>
              <a:t>Size effects in nanomaterials</a:t>
            </a:r>
          </a:p>
        </p:txBody>
      </p:sp>
    </p:spTree>
    <p:extLst>
      <p:ext uri="{BB962C8B-B14F-4D97-AF65-F5344CB8AC3E}">
        <p14:creationId xmlns:p14="http://schemas.microsoft.com/office/powerpoint/2010/main" val="1102048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F0F-D820-EE48-A053-D41B8B73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Dislocation interaction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2FD547-346E-8046-8D89-1185B0A93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1415"/>
            <a:ext cx="9144000" cy="54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89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F0F-D820-EE48-A053-D41B8B73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Dislocation interaction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2E1541-0F67-1B4D-BAF5-915B5FC5DE34}"/>
              </a:ext>
            </a:extLst>
          </p:cNvPr>
          <p:cNvGrpSpPr/>
          <p:nvPr/>
        </p:nvGrpSpPr>
        <p:grpSpPr>
          <a:xfrm>
            <a:off x="0" y="1089881"/>
            <a:ext cx="9144000" cy="5768119"/>
            <a:chOff x="0" y="1089881"/>
            <a:chExt cx="9144000" cy="57681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E7B3EA-A672-8341-9C7C-953F6BAF6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843"/>
            <a:stretch/>
          </p:blipFill>
          <p:spPr>
            <a:xfrm>
              <a:off x="0" y="1089881"/>
              <a:ext cx="9144000" cy="4922300"/>
            </a:xfrm>
            <a:prstGeom prst="rect">
              <a:avLst/>
            </a:prstGeom>
          </p:spPr>
        </p:pic>
        <p:pic>
          <p:nvPicPr>
            <p:cNvPr id="5" name="Picture 4" descr="Screen Shot 2018-04-01 at 8.52.29 AM.png">
              <a:extLst>
                <a:ext uri="{FF2B5EF4-FFF2-40B4-BE49-F238E27FC236}">
                  <a16:creationId xmlns:a16="http://schemas.microsoft.com/office/drawing/2014/main" id="{25616D96-2017-AE4E-A782-B4C698837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6" t="41516" b="18188"/>
            <a:stretch/>
          </p:blipFill>
          <p:spPr>
            <a:xfrm>
              <a:off x="7243778" y="5068457"/>
              <a:ext cx="1692404" cy="17895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30BE22-8DE7-4046-B8C7-08A9702DC8C0}"/>
                </a:ext>
              </a:extLst>
            </p:cNvPr>
            <p:cNvSpPr/>
            <p:nvPr/>
          </p:nvSpPr>
          <p:spPr>
            <a:xfrm>
              <a:off x="207963" y="2410691"/>
              <a:ext cx="4654981" cy="1542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7058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F0F-D820-EE48-A053-D41B8B73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Critical stress for passing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875785-35B3-C94F-A683-6D0101C13C72}"/>
              </a:ext>
            </a:extLst>
          </p:cNvPr>
          <p:cNvGrpSpPr/>
          <p:nvPr/>
        </p:nvGrpSpPr>
        <p:grpSpPr>
          <a:xfrm>
            <a:off x="0" y="1008802"/>
            <a:ext cx="9144000" cy="5849198"/>
            <a:chOff x="0" y="1008802"/>
            <a:chExt cx="9144000" cy="58491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C2FE55-D81E-2E45-A60B-F13C8494A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8802"/>
              <a:ext cx="9144000" cy="584919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FA07DE-5109-A345-BE17-38D0A9F6D1E6}"/>
                </a:ext>
              </a:extLst>
            </p:cNvPr>
            <p:cNvSpPr/>
            <p:nvPr/>
          </p:nvSpPr>
          <p:spPr>
            <a:xfrm>
              <a:off x="110982" y="1432385"/>
              <a:ext cx="4723908" cy="1081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4CE6610-5584-6548-8CE2-E0E68543E990}"/>
              </a:ext>
            </a:extLst>
          </p:cNvPr>
          <p:cNvSpPr/>
          <p:nvPr/>
        </p:nvSpPr>
        <p:spPr>
          <a:xfrm>
            <a:off x="110982" y="5212079"/>
            <a:ext cx="5409708" cy="391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8-04-01 at 8.52.29 AM.png">
            <a:extLst>
              <a:ext uri="{FF2B5EF4-FFF2-40B4-BE49-F238E27FC236}">
                <a16:creationId xmlns:a16="http://schemas.microsoft.com/office/drawing/2014/main" id="{B500D9FA-C6EE-A846-A310-F81403FC2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6" t="41516" b="18188"/>
          <a:stretch/>
        </p:blipFill>
        <p:spPr>
          <a:xfrm>
            <a:off x="7354614" y="3813899"/>
            <a:ext cx="1692404" cy="1789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3BA937-F443-644E-AADE-E81795B34012}"/>
              </a:ext>
            </a:extLst>
          </p:cNvPr>
          <p:cNvSpPr txBox="1"/>
          <p:nvPr/>
        </p:nvSpPr>
        <p:spPr>
          <a:xfrm>
            <a:off x="138343" y="1788293"/>
            <a:ext cx="22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 field stress T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74F30-02EF-7B44-AA3D-E9274D21AD59}"/>
              </a:ext>
            </a:extLst>
          </p:cNvPr>
          <p:cNvSpPr txBox="1"/>
          <p:nvPr/>
        </p:nvSpPr>
        <p:spPr>
          <a:xfrm>
            <a:off x="110982" y="4657083"/>
            <a:ext cx="2841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to hold in position</a:t>
            </a:r>
            <a:endParaRPr lang="en-US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76C61-B507-E64C-95AF-2E077B80FA5F}"/>
              </a:ext>
            </a:extLst>
          </p:cNvPr>
          <p:cNvSpPr txBox="1"/>
          <p:nvPr/>
        </p:nvSpPr>
        <p:spPr>
          <a:xfrm>
            <a:off x="83621" y="7525873"/>
            <a:ext cx="2841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to hold in position</a:t>
            </a:r>
            <a:endParaRPr lang="en-US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019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F0F-D820-EE48-A053-D41B8B73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Taylor hardening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B120D-7FF3-0D4F-BFED-DA5662DE4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31" r="59310" b="30173"/>
          <a:stretch/>
        </p:blipFill>
        <p:spPr>
          <a:xfrm>
            <a:off x="5522721" y="2430313"/>
            <a:ext cx="2547620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7B2D9-0C55-6944-BD1D-8F66DDB2779C}"/>
              </a:ext>
            </a:extLst>
          </p:cNvPr>
          <p:cNvSpPr txBox="1"/>
          <p:nvPr/>
        </p:nvSpPr>
        <p:spPr>
          <a:xfrm>
            <a:off x="338888" y="2855731"/>
            <a:ext cx="4169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Suppose under an applied strain a density of dislocations </a:t>
            </a:r>
            <a:r>
              <a:rPr lang="en-US" dirty="0">
                <a:latin typeface="Symbol" pitchFamily="2" charset="2"/>
              </a:rPr>
              <a:t> r </a:t>
            </a:r>
            <a:r>
              <a:rPr lang="en-US" dirty="0"/>
              <a:t> evolves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Interactions with other dislocations hinders dislocation glide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spacing for density</a:t>
            </a:r>
            <a:r>
              <a:rPr lang="en-US" dirty="0">
                <a:latin typeface="Symbol" pitchFamily="2" charset="2"/>
              </a:rPr>
              <a:t> r </a:t>
            </a:r>
            <a:r>
              <a:rPr lang="en-US" dirty="0"/>
              <a:t>is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critical passing stress to approximate the stress needed for a dislocation to glide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following hardening relationship is called Taylor hardening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21D7D09-937F-9344-847F-A897C45D2EFB}"/>
                  </a:ext>
                </a:extLst>
              </p:cNvPr>
              <p:cNvSpPr/>
              <p:nvPr/>
            </p:nvSpPr>
            <p:spPr>
              <a:xfrm>
                <a:off x="822750" y="5983349"/>
                <a:ext cx="3389330" cy="511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rad>
                        </m:e>
                        <m:sub/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21D7D09-937F-9344-847F-A897C45D2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750" y="5983349"/>
                <a:ext cx="3389330" cy="511166"/>
              </a:xfrm>
              <a:prstGeom prst="rect">
                <a:avLst/>
              </a:prstGeom>
              <a:blipFill>
                <a:blip r:embed="rId4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FF631A6-CC4A-BE4A-AB8B-01FC52A989AC}"/>
              </a:ext>
            </a:extLst>
          </p:cNvPr>
          <p:cNvSpPr txBox="1"/>
          <p:nvPr/>
        </p:nvSpPr>
        <p:spPr>
          <a:xfrm>
            <a:off x="293862" y="1045029"/>
            <a:ext cx="5088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passing stress:  values of x where </a:t>
            </a:r>
            <a:r>
              <a:rPr lang="en-US" sz="2000" b="1" dirty="0">
                <a:latin typeface="Symbol" pitchFamily="2" charset="2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 maximum</a:t>
            </a:r>
            <a:endParaRPr lang="en-US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DED701F-E345-2D42-8CB4-979B044733AB}"/>
                  </a:ext>
                </a:extLst>
              </p:cNvPr>
              <p:cNvSpPr/>
              <p:nvPr/>
            </p:nvSpPr>
            <p:spPr>
              <a:xfrm>
                <a:off x="877870" y="1968648"/>
                <a:ext cx="33893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/8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/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DED701F-E345-2D42-8CB4-979B04473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70" y="1968648"/>
                <a:ext cx="3389330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C43ED58-F9DF-9846-ABF0-73D62E215FD7}"/>
              </a:ext>
            </a:extLst>
          </p:cNvPr>
          <p:cNvSpPr txBox="1"/>
          <p:nvPr/>
        </p:nvSpPr>
        <p:spPr>
          <a:xfrm>
            <a:off x="5731726" y="5571185"/>
            <a:ext cx="2521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</a:rPr>
              <a:t>Random array of positive and negative dislocations</a:t>
            </a:r>
          </a:p>
        </p:txBody>
      </p:sp>
    </p:spTree>
    <p:extLst>
      <p:ext uri="{BB962C8B-B14F-4D97-AF65-F5344CB8AC3E}">
        <p14:creationId xmlns:p14="http://schemas.microsoft.com/office/powerpoint/2010/main" val="569642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F0F-D820-EE48-A053-D41B8B73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Taylor hardening: Cu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48398-42C0-6F4D-B35C-6C3EBFB64C49}"/>
              </a:ext>
            </a:extLst>
          </p:cNvPr>
          <p:cNvSpPr txBox="1"/>
          <p:nvPr/>
        </p:nvSpPr>
        <p:spPr>
          <a:xfrm>
            <a:off x="5053801" y="1648072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Mecking</a:t>
            </a:r>
            <a:r>
              <a:rPr lang="en-US" sz="1400" i="1" dirty="0"/>
              <a:t> and </a:t>
            </a:r>
            <a:r>
              <a:rPr lang="en-US" sz="1400" i="1" dirty="0" err="1"/>
              <a:t>Kocks</a:t>
            </a:r>
            <a:r>
              <a:rPr lang="en-US" sz="1400" i="1" dirty="0"/>
              <a:t>, 1981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5C92E-5AD9-1042-A853-E91298C6D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59" t="3572" b="30562"/>
          <a:stretch/>
        </p:blipFill>
        <p:spPr>
          <a:xfrm>
            <a:off x="2171700" y="2017404"/>
            <a:ext cx="3759200" cy="38729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9D9360-5C7F-5647-B195-383117B5DA66}"/>
              </a:ext>
            </a:extLst>
          </p:cNvPr>
          <p:cNvSpPr/>
          <p:nvPr/>
        </p:nvSpPr>
        <p:spPr>
          <a:xfrm>
            <a:off x="3344125" y="2690949"/>
            <a:ext cx="1227875" cy="391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17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F0F-D820-EE48-A053-D41B8B73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Taylor hardening: MPE</a:t>
            </a:r>
          </a:p>
        </p:txBody>
      </p:sp>
      <p:pic>
        <p:nvPicPr>
          <p:cNvPr id="5" name="Picture 4" descr="hea-dislocation-density.png">
            <a:extLst>
              <a:ext uri="{FF2B5EF4-FFF2-40B4-BE49-F238E27FC236}">
                <a16:creationId xmlns:a16="http://schemas.microsoft.com/office/drawing/2014/main" id="{DAF86129-9A12-CC45-8223-BAB5C5212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8" y="2393571"/>
            <a:ext cx="8236497" cy="2984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C756D8-D844-2943-9E62-8289EE58B197}"/>
              </a:ext>
            </a:extLst>
          </p:cNvPr>
          <p:cNvSpPr txBox="1"/>
          <p:nvPr/>
        </p:nvSpPr>
        <p:spPr>
          <a:xfrm>
            <a:off x="5919952" y="5378091"/>
            <a:ext cx="2917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LaPlanche</a:t>
            </a:r>
            <a:r>
              <a:rPr lang="en-US" sz="1400" i="1" dirty="0"/>
              <a:t> et al. Acta Mater. 2016 </a:t>
            </a:r>
          </a:p>
        </p:txBody>
      </p:sp>
    </p:spTree>
    <p:extLst>
      <p:ext uri="{BB962C8B-B14F-4D97-AF65-F5344CB8AC3E}">
        <p14:creationId xmlns:p14="http://schemas.microsoft.com/office/powerpoint/2010/main" val="129996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6DEB-FA3E-5C43-A875-3C4371F5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Special focus topic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29345-5509-C747-8CEC-9FD5575E18E9}"/>
              </a:ext>
            </a:extLst>
          </p:cNvPr>
          <p:cNvSpPr txBox="1"/>
          <p:nvPr/>
        </p:nvSpPr>
        <p:spPr>
          <a:xfrm>
            <a:off x="2319453" y="973394"/>
            <a:ext cx="497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PARTIAL DISLOCATIONS AND CROSS SLIP</a:t>
            </a:r>
          </a:p>
        </p:txBody>
      </p:sp>
      <p:pic>
        <p:nvPicPr>
          <p:cNvPr id="4" name="Picture 3" descr="Figure1pt10.png">
            <a:extLst>
              <a:ext uri="{FF2B5EF4-FFF2-40B4-BE49-F238E27FC236}">
                <a16:creationId xmlns:a16="http://schemas.microsoft.com/office/drawing/2014/main" id="{CE5575F5-19E0-0F4D-8B76-48156C849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8" b="33203"/>
          <a:stretch/>
        </p:blipFill>
        <p:spPr>
          <a:xfrm>
            <a:off x="4618298" y="4114314"/>
            <a:ext cx="3823895" cy="2801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A3603-D3C8-8042-BDA8-D821DD8D777A}"/>
              </a:ext>
            </a:extLst>
          </p:cNvPr>
          <p:cNvSpPr txBox="1"/>
          <p:nvPr/>
        </p:nvSpPr>
        <p:spPr>
          <a:xfrm>
            <a:off x="4207655" y="6915966"/>
            <a:ext cx="278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2-D defect:  stacking fault</a:t>
            </a:r>
          </a:p>
        </p:txBody>
      </p:sp>
      <p:pic>
        <p:nvPicPr>
          <p:cNvPr id="6" name="Picture 5" descr="Figure1pt10.png">
            <a:extLst>
              <a:ext uri="{FF2B5EF4-FFF2-40B4-BE49-F238E27FC236}">
                <a16:creationId xmlns:a16="http://schemas.microsoft.com/office/drawing/2014/main" id="{ED91335F-93F9-CE40-9739-2FCC61A2C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8" b="33203"/>
          <a:stretch/>
        </p:blipFill>
        <p:spPr>
          <a:xfrm>
            <a:off x="209737" y="4114314"/>
            <a:ext cx="4179052" cy="2801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8CCAC5-7FD7-BC4F-92CB-9ACFAF05A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7" t="42234" b="17230"/>
          <a:stretch/>
        </p:blipFill>
        <p:spPr>
          <a:xfrm>
            <a:off x="4529612" y="1711458"/>
            <a:ext cx="4406457" cy="1567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A7AA9-32A9-8B46-AD87-99CE71FF4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7" b="58391"/>
          <a:stretch/>
        </p:blipFill>
        <p:spPr>
          <a:xfrm>
            <a:off x="152287" y="1714573"/>
            <a:ext cx="4236502" cy="16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6DEB-FA3E-5C43-A875-3C4371F5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Special focus topic</a:t>
            </a:r>
          </a:p>
        </p:txBody>
      </p:sp>
      <p:pic>
        <p:nvPicPr>
          <p:cNvPr id="7" name="Picture 6" descr="fcc.pdf">
            <a:extLst>
              <a:ext uri="{FF2B5EF4-FFF2-40B4-BE49-F238E27FC236}">
                <a16:creationId xmlns:a16="http://schemas.microsoft.com/office/drawing/2014/main" id="{E6EE4571-B439-0045-9216-47A0EA079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2" y="1983753"/>
            <a:ext cx="3204438" cy="3036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C4C8C-8915-C741-9379-C64EFCDD8BED}"/>
              </a:ext>
            </a:extLst>
          </p:cNvPr>
          <p:cNvSpPr txBox="1"/>
          <p:nvPr/>
        </p:nvSpPr>
        <p:spPr>
          <a:xfrm>
            <a:off x="677700" y="5327540"/>
            <a:ext cx="30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/>
              <a:t>Face center cubic (FCC)</a:t>
            </a:r>
          </a:p>
          <a:p>
            <a:r>
              <a:rPr lang="en-US"/>
              <a:t>Stainless steel, Al, Cu, Ni	</a:t>
            </a:r>
          </a:p>
        </p:txBody>
      </p:sp>
      <p:pic>
        <p:nvPicPr>
          <p:cNvPr id="9" name="Picture 8" descr="Screen Shot 2018-05-05 at 8.59.38 PM.png">
            <a:extLst>
              <a:ext uri="{FF2B5EF4-FFF2-40B4-BE49-F238E27FC236}">
                <a16:creationId xmlns:a16="http://schemas.microsoft.com/office/drawing/2014/main" id="{B2AD9983-C523-A441-B726-0FDDBC470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12" y="1715228"/>
            <a:ext cx="2578561" cy="2302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E3F154-744A-CA43-A888-D8F172DFCF7D}"/>
              </a:ext>
            </a:extLst>
          </p:cNvPr>
          <p:cNvSpPr txBox="1"/>
          <p:nvPr/>
        </p:nvSpPr>
        <p:spPr>
          <a:xfrm>
            <a:off x="5576227" y="1345896"/>
            <a:ext cx="369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Repeat translation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A86A79-6513-2C4D-99EC-37290826E4D7}"/>
              </a:ext>
            </a:extLst>
          </p:cNvPr>
          <p:cNvGrpSpPr/>
          <p:nvPr/>
        </p:nvGrpSpPr>
        <p:grpSpPr>
          <a:xfrm>
            <a:off x="3766200" y="1433065"/>
            <a:ext cx="5194300" cy="4704845"/>
            <a:chOff x="3766200" y="1433065"/>
            <a:chExt cx="5194300" cy="4704845"/>
          </a:xfrm>
        </p:grpSpPr>
        <p:pic>
          <p:nvPicPr>
            <p:cNvPr id="11" name="Picture 10" descr="Screen Shot 2018-05-05 at 9.00.28 PM.png">
              <a:extLst>
                <a:ext uri="{FF2B5EF4-FFF2-40B4-BE49-F238E27FC236}">
                  <a16:creationId xmlns:a16="http://schemas.microsoft.com/office/drawing/2014/main" id="{7228040E-3618-AA43-AFED-D209C735B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78"/>
            <a:stretch/>
          </p:blipFill>
          <p:spPr>
            <a:xfrm>
              <a:off x="3766200" y="1433065"/>
              <a:ext cx="5194300" cy="4704845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6321538-D5C9-7048-AE1B-1142BEF75A66}"/>
                </a:ext>
              </a:extLst>
            </p:cNvPr>
            <p:cNvCxnSpPr/>
            <p:nvPr/>
          </p:nvCxnSpPr>
          <p:spPr>
            <a:xfrm flipV="1">
              <a:off x="5478378" y="3419664"/>
              <a:ext cx="0" cy="719076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2E1F49-F706-314C-85E3-66117804F0D2}"/>
                </a:ext>
              </a:extLst>
            </p:cNvPr>
            <p:cNvSpPr txBox="1"/>
            <p:nvPr/>
          </p:nvSpPr>
          <p:spPr>
            <a:xfrm>
              <a:off x="5074565" y="3662075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800000"/>
                  </a:solidFill>
                </a:rPr>
                <a:t>1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057A3A-B2DB-3548-A89F-E890DC123121}"/>
                </a:ext>
              </a:extLst>
            </p:cNvPr>
            <p:cNvGrpSpPr/>
            <p:nvPr/>
          </p:nvGrpSpPr>
          <p:grpSpPr>
            <a:xfrm>
              <a:off x="5737882" y="3572659"/>
              <a:ext cx="586812" cy="518340"/>
              <a:chOff x="3625629" y="3503585"/>
              <a:chExt cx="586812" cy="51834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D79EF3E-51AA-C845-ADDE-F12DE913FF13}"/>
                  </a:ext>
                </a:extLst>
              </p:cNvPr>
              <p:cNvCxnSpPr/>
              <p:nvPr/>
            </p:nvCxnSpPr>
            <p:spPr>
              <a:xfrm flipV="1">
                <a:off x="3625629" y="3503585"/>
                <a:ext cx="260714" cy="503693"/>
              </a:xfrm>
              <a:prstGeom prst="straightConnector1">
                <a:avLst/>
              </a:prstGeom>
              <a:ln w="38100" cmpd="sng">
                <a:solidFill>
                  <a:srgbClr val="33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805912-D921-E443-B5FA-9A9F11337BED}"/>
                  </a:ext>
                </a:extLst>
              </p:cNvPr>
              <p:cNvSpPr txBox="1"/>
              <p:nvPr/>
            </p:nvSpPr>
            <p:spPr>
              <a:xfrm>
                <a:off x="3885133" y="3621815"/>
                <a:ext cx="32730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3366FF"/>
                    </a:solidFill>
                  </a:rPr>
                  <a:t>1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AE5719-2F51-FD4D-B36C-D7A23CDF7646}"/>
                </a:ext>
              </a:extLst>
            </p:cNvPr>
            <p:cNvGrpSpPr/>
            <p:nvPr/>
          </p:nvGrpSpPr>
          <p:grpSpPr>
            <a:xfrm>
              <a:off x="5737882" y="2806522"/>
              <a:ext cx="498585" cy="703749"/>
              <a:chOff x="3625629" y="2737448"/>
              <a:chExt cx="498585" cy="703749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8280300-EF89-F04E-BDB4-0A2980257942}"/>
                  </a:ext>
                </a:extLst>
              </p:cNvPr>
              <p:cNvCxnSpPr/>
              <p:nvPr/>
            </p:nvCxnSpPr>
            <p:spPr>
              <a:xfrm flipH="1" flipV="1">
                <a:off x="3625629" y="2937503"/>
                <a:ext cx="259504" cy="503694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599424D-3377-6D41-827F-315B52009634}"/>
                  </a:ext>
                </a:extLst>
              </p:cNvPr>
              <p:cNvSpPr txBox="1"/>
              <p:nvPr/>
            </p:nvSpPr>
            <p:spPr>
              <a:xfrm>
                <a:off x="3796906" y="2737448"/>
                <a:ext cx="32730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8000"/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0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6DEB-FA3E-5C43-A875-3C4371F5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Special focus topic</a:t>
            </a:r>
          </a:p>
        </p:txBody>
      </p:sp>
      <p:pic>
        <p:nvPicPr>
          <p:cNvPr id="21" name="Picture 20" descr="Screen Shot 2018-05-05 at 9.00.11 PM.png">
            <a:extLst>
              <a:ext uri="{FF2B5EF4-FFF2-40B4-BE49-F238E27FC236}">
                <a16:creationId xmlns:a16="http://schemas.microsoft.com/office/drawing/2014/main" id="{A4771613-B475-524C-8EAC-3D947C2225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/>
          <a:stretch/>
        </p:blipFill>
        <p:spPr>
          <a:xfrm>
            <a:off x="1453539" y="3439541"/>
            <a:ext cx="5567017" cy="24274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7309F3-029D-CE41-8F48-61DF4C4A9205}"/>
              </a:ext>
            </a:extLst>
          </p:cNvPr>
          <p:cNvSpPr txBox="1"/>
          <p:nvPr/>
        </p:nvSpPr>
        <p:spPr>
          <a:xfrm>
            <a:off x="3077256" y="2454971"/>
            <a:ext cx="278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2-D defect:  stacking fault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5AF8D0-878E-0443-9BE8-0D04B3B6901B}"/>
              </a:ext>
            </a:extLst>
          </p:cNvPr>
          <p:cNvSpPr txBox="1"/>
          <p:nvPr/>
        </p:nvSpPr>
        <p:spPr>
          <a:xfrm>
            <a:off x="1453539" y="2639637"/>
            <a:ext cx="91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Perfect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628120-BB6F-264A-9FD2-97B064504AF3}"/>
              </a:ext>
            </a:extLst>
          </p:cNvPr>
          <p:cNvSpPr txBox="1"/>
          <p:nvPr/>
        </p:nvSpPr>
        <p:spPr>
          <a:xfrm>
            <a:off x="6701181" y="2639637"/>
            <a:ext cx="91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Perfect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2EB15D-8F54-7641-81E2-02A5AC638A10}"/>
              </a:ext>
            </a:extLst>
          </p:cNvPr>
          <p:cNvSpPr txBox="1"/>
          <p:nvPr/>
        </p:nvSpPr>
        <p:spPr>
          <a:xfrm>
            <a:off x="1076575" y="5879842"/>
            <a:ext cx="283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Glide of this partial creates the fault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6C3248-748F-5A4A-ADE1-DD0AC3FA7C1C}"/>
              </a:ext>
            </a:extLst>
          </p:cNvPr>
          <p:cNvSpPr txBox="1"/>
          <p:nvPr/>
        </p:nvSpPr>
        <p:spPr>
          <a:xfrm>
            <a:off x="5127292" y="5879842"/>
            <a:ext cx="283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Glide of this second partial corrects the fault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7978A4-0DE2-1148-8489-B3BFDFB8981A}"/>
              </a:ext>
            </a:extLst>
          </p:cNvPr>
          <p:cNvSpPr txBox="1"/>
          <p:nvPr/>
        </p:nvSpPr>
        <p:spPr>
          <a:xfrm>
            <a:off x="1776461" y="884893"/>
            <a:ext cx="5820824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Stacking fault is a disruption of perfect stacking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Fault created by a partial is an intrinsic stacking fault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 missing atomic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Excess energy due to an intrinsic stacking fault </a:t>
            </a:r>
          </a:p>
        </p:txBody>
      </p:sp>
    </p:spTree>
    <p:extLst>
      <p:ext uri="{BB962C8B-B14F-4D97-AF65-F5344CB8AC3E}">
        <p14:creationId xmlns:p14="http://schemas.microsoft.com/office/powerpoint/2010/main" val="2606026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D5051-4785-D145-A5BF-F4D91FAE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Stacking fault width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9A562-3D11-7046-B846-A4D51DEA3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65" y="925830"/>
            <a:ext cx="3306490" cy="4876800"/>
          </a:xfrm>
        </p:spPr>
        <p:txBody>
          <a:bodyPr>
            <a:normAutofit lnSpcReduction="10000"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pPr marL="0" indent="0">
              <a:buNone/>
            </a:pPr>
            <a:r>
              <a:rPr lang="en-US" sz="1800" b="1"/>
              <a:t>With this configuration, let’s consider the force balance between the interaction between the two dislocations and the creation of the stacking fault width in-between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7B359-186C-324F-95A4-9F3734B1B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815"/>
          <a:stretch/>
        </p:blipFill>
        <p:spPr>
          <a:xfrm>
            <a:off x="182735" y="1390668"/>
            <a:ext cx="6824547" cy="1621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FF2C9F-BF53-7D4A-A998-030DC72B9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48" t="40997" r="2915" b="6476"/>
          <a:stretch/>
        </p:blipFill>
        <p:spPr>
          <a:xfrm>
            <a:off x="3775120" y="2784262"/>
            <a:ext cx="5320146" cy="4045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3C21E7-5C09-594D-8544-8472908C8FA4}"/>
              </a:ext>
            </a:extLst>
          </p:cNvPr>
          <p:cNvSpPr txBox="1"/>
          <p:nvPr/>
        </p:nvSpPr>
        <p:spPr>
          <a:xfrm>
            <a:off x="274665" y="1021336"/>
            <a:ext cx="168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FCC LATTICE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78FB0-26DD-0B49-9441-8AE05C9F51A3}"/>
              </a:ext>
            </a:extLst>
          </p:cNvPr>
          <p:cNvSpPr txBox="1"/>
          <p:nvPr/>
        </p:nvSpPr>
        <p:spPr>
          <a:xfrm>
            <a:off x="6840391" y="1766170"/>
            <a:ext cx="202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FROM ONE SCREW TO TWO MIXED</a:t>
            </a:r>
          </a:p>
        </p:txBody>
      </p:sp>
    </p:spTree>
    <p:extLst>
      <p:ext uri="{BB962C8B-B14F-4D97-AF65-F5344CB8AC3E}">
        <p14:creationId xmlns:p14="http://schemas.microsoft.com/office/powerpoint/2010/main" val="2657344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B5B32E-A011-7F4F-AE58-456B24C9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phenomenology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85AAF-1862-3243-A728-282719C6B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810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D5051-4785-D145-A5BF-F4D91FAE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Force balance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FCDDBE-8DB3-0649-A744-EA23464D7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29"/>
          <a:stretch/>
        </p:blipFill>
        <p:spPr>
          <a:xfrm>
            <a:off x="542583" y="1256747"/>
            <a:ext cx="7607045" cy="143634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1871F6-94D7-8048-88D4-C6D1B473F8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" t="39436" r="50750" b="5493"/>
          <a:stretch/>
        </p:blipFill>
        <p:spPr>
          <a:xfrm>
            <a:off x="2579527" y="2914509"/>
            <a:ext cx="4034790" cy="32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D5051-4785-D145-A5BF-F4D91FAE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Force balance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FCDDBE-8DB3-0649-A744-EA23464D7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57" b="52684"/>
          <a:stretch/>
        </p:blipFill>
        <p:spPr>
          <a:xfrm>
            <a:off x="785947" y="785310"/>
            <a:ext cx="8207929" cy="1194528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F17E4D-5DDF-3A42-ADD6-540C731CE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78" r="14950" b="23565"/>
          <a:stretch/>
        </p:blipFill>
        <p:spPr>
          <a:xfrm>
            <a:off x="785947" y="1979838"/>
            <a:ext cx="7533033" cy="1539975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22636-824D-6540-A37F-4791C38B4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29"/>
          <a:stretch/>
        </p:blipFill>
        <p:spPr>
          <a:xfrm>
            <a:off x="955942" y="4388254"/>
            <a:ext cx="7607045" cy="1436348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991819-7DB0-BB41-9F84-36CCF3948646}"/>
              </a:ext>
            </a:extLst>
          </p:cNvPr>
          <p:cNvSpPr/>
          <p:nvPr/>
        </p:nvSpPr>
        <p:spPr>
          <a:xfrm>
            <a:off x="4146115" y="5223354"/>
            <a:ext cx="2079321" cy="601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4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D5051-4785-D145-A5BF-F4D91FAE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Force balance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1871F6-94D7-8048-88D4-C6D1B473F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" t="39436" r="50750" b="5493"/>
          <a:stretch/>
        </p:blipFill>
        <p:spPr>
          <a:xfrm>
            <a:off x="2319453" y="908949"/>
            <a:ext cx="4938123" cy="3938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E4773-F9B6-644D-A995-7AAA4EED7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271" r="14950" b="-1"/>
          <a:stretch/>
        </p:blipFill>
        <p:spPr>
          <a:xfrm>
            <a:off x="249529" y="5056906"/>
            <a:ext cx="8611579" cy="16902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018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D5051-4785-D145-A5BF-F4D91FAE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Stacking fault width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9A562-3D11-7046-B846-A4D51DEA3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" y="92583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/>
              <a:t>Force balance between the interaction between the two dislocations and the stacking fault width in-between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lower the stacking fault energy, the wider the stress-free equilibrium stacking fault width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6A666F-C82B-E84F-9B3E-3E8672477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49" t="38926"/>
          <a:stretch/>
        </p:blipFill>
        <p:spPr>
          <a:xfrm>
            <a:off x="1630680" y="2852306"/>
            <a:ext cx="5478780" cy="1023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DC0EF-683D-AB4C-908C-40F80EEB6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92" r="63983"/>
          <a:stretch/>
        </p:blipFill>
        <p:spPr>
          <a:xfrm>
            <a:off x="2319453" y="1729805"/>
            <a:ext cx="3169920" cy="1073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80CE-FD50-D045-B50A-07CBD1DBA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4" r="34658" b="68268"/>
          <a:stretch/>
        </p:blipFill>
        <p:spPr>
          <a:xfrm>
            <a:off x="2385233" y="3858554"/>
            <a:ext cx="4057131" cy="53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11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D5051-4785-D145-A5BF-F4D91FAE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11FB4-D8B5-5740-9F8C-E19A3CB54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7787"/>
            <a:ext cx="9144000" cy="38923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714CF3-5F45-C84A-9AE7-9AF561394E66}"/>
              </a:ext>
            </a:extLst>
          </p:cNvPr>
          <p:cNvSpPr/>
          <p:nvPr/>
        </p:nvSpPr>
        <p:spPr>
          <a:xfrm>
            <a:off x="5220664" y="1177787"/>
            <a:ext cx="2022419" cy="1396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27D6A-CECB-EE4A-9A08-A2F874BA3EC7}"/>
              </a:ext>
            </a:extLst>
          </p:cNvPr>
          <p:cNvSpPr/>
          <p:nvPr/>
        </p:nvSpPr>
        <p:spPr>
          <a:xfrm>
            <a:off x="857895" y="1633216"/>
            <a:ext cx="553095" cy="442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256062-600B-6046-84B9-1A7E8A4BFBD2}"/>
              </a:ext>
            </a:extLst>
          </p:cNvPr>
          <p:cNvGrpSpPr/>
          <p:nvPr/>
        </p:nvGrpSpPr>
        <p:grpSpPr>
          <a:xfrm>
            <a:off x="3684252" y="4082096"/>
            <a:ext cx="2444985" cy="2253308"/>
            <a:chOff x="3684252" y="4847906"/>
            <a:chExt cx="2444985" cy="22533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72075A-2EC4-F347-B788-30DC0252DBAB}"/>
                </a:ext>
              </a:extLst>
            </p:cNvPr>
            <p:cNvSpPr txBox="1"/>
            <p:nvPr/>
          </p:nvSpPr>
          <p:spPr>
            <a:xfrm>
              <a:off x="4359201" y="6177884"/>
              <a:ext cx="1770036" cy="923330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4 nm edge</a:t>
              </a:r>
            </a:p>
            <a:p>
              <a:r>
                <a:rPr lang="en-US"/>
                <a:t>1.2 nm screw </a:t>
              </a:r>
            </a:p>
            <a:p>
              <a:r>
                <a:rPr lang="en-US"/>
                <a:t>Gold, 32 </a:t>
              </a:r>
              <a:r>
                <a:rPr lang="en-US" err="1"/>
                <a:t>mJ</a:t>
              </a:r>
              <a:r>
                <a:rPr lang="en-US"/>
                <a:t>/m</a:t>
              </a:r>
              <a:r>
                <a:rPr lang="en-US" baseline="30000"/>
                <a:t>2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7A71311-449C-F447-B7BF-4E7CCC3F7C81}"/>
                </a:ext>
              </a:extLst>
            </p:cNvPr>
            <p:cNvCxnSpPr/>
            <p:nvPr/>
          </p:nvCxnSpPr>
          <p:spPr>
            <a:xfrm flipH="1" flipV="1">
              <a:off x="4154582" y="5284129"/>
              <a:ext cx="1363957" cy="893755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50C2CA-8813-1446-9E51-B29DD3EDBF9C}"/>
                </a:ext>
              </a:extLst>
            </p:cNvPr>
            <p:cNvSpPr/>
            <p:nvPr/>
          </p:nvSpPr>
          <p:spPr>
            <a:xfrm>
              <a:off x="3684252" y="4847906"/>
              <a:ext cx="642784" cy="436223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9196F1-523E-E243-AA8E-107EE2DB7B22}"/>
              </a:ext>
            </a:extLst>
          </p:cNvPr>
          <p:cNvSpPr txBox="1"/>
          <p:nvPr/>
        </p:nvSpPr>
        <p:spPr>
          <a:xfrm>
            <a:off x="226728" y="896704"/>
            <a:ext cx="5044971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Excess energy due to an intrinsic stacking fault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52BA17-D207-4444-B305-66437059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557" y="4963915"/>
            <a:ext cx="2552700" cy="1536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116304-AC10-6B42-9BC0-201021F9BB55}"/>
              </a:ext>
            </a:extLst>
          </p:cNvPr>
          <p:cNvSpPr txBox="1"/>
          <p:nvPr/>
        </p:nvSpPr>
        <p:spPr>
          <a:xfrm>
            <a:off x="10963" y="6483053"/>
            <a:ext cx="27382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Beyerlein</a:t>
            </a:r>
            <a:r>
              <a:rPr lang="en-US" sz="1100" dirty="0"/>
              <a:t> et al. Ann Rev Mater Res 2014</a:t>
            </a:r>
          </a:p>
        </p:txBody>
      </p:sp>
    </p:spTree>
    <p:extLst>
      <p:ext uri="{BB962C8B-B14F-4D97-AF65-F5344CB8AC3E}">
        <p14:creationId xmlns:p14="http://schemas.microsoft.com/office/powerpoint/2010/main" val="201741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6DEB-FA3E-5C43-A875-3C4371F5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Special focus topic</a:t>
            </a:r>
          </a:p>
        </p:txBody>
      </p:sp>
      <p:pic>
        <p:nvPicPr>
          <p:cNvPr id="9" name="Picture 8" descr="Screen Shot 2018-04-01 at 8.56.36 AM.png">
            <a:extLst>
              <a:ext uri="{FF2B5EF4-FFF2-40B4-BE49-F238E27FC236}">
                <a16:creationId xmlns:a16="http://schemas.microsoft.com/office/drawing/2014/main" id="{25DE6784-1026-EE4B-BBA1-3A42DFAA6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3"/>
          <a:stretch/>
        </p:blipFill>
        <p:spPr>
          <a:xfrm>
            <a:off x="799880" y="1574800"/>
            <a:ext cx="3654106" cy="4209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D4C98A-58D6-9D46-98AC-8BF42E3501B9}"/>
              </a:ext>
            </a:extLst>
          </p:cNvPr>
          <p:cNvSpPr txBox="1"/>
          <p:nvPr/>
        </p:nvSpPr>
        <p:spPr>
          <a:xfrm>
            <a:off x="799880" y="5887144"/>
            <a:ext cx="290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Stacking faults in a Cu-Ge alloy</a:t>
            </a:r>
          </a:p>
        </p:txBody>
      </p:sp>
      <p:pic>
        <p:nvPicPr>
          <p:cNvPr id="11" name="Picture 10" descr="Description : g7413">
            <a:extLst>
              <a:ext uri="{FF2B5EF4-FFF2-40B4-BE49-F238E27FC236}">
                <a16:creationId xmlns:a16="http://schemas.microsoft.com/office/drawing/2014/main" id="{D4DC4E0C-4E9B-C34C-BCCC-3BC7B79FD49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0"/>
          <a:stretch/>
        </p:blipFill>
        <p:spPr bwMode="auto">
          <a:xfrm>
            <a:off x="6063386" y="4170011"/>
            <a:ext cx="2896272" cy="253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Figure1pt12.png">
            <a:extLst>
              <a:ext uri="{FF2B5EF4-FFF2-40B4-BE49-F238E27FC236}">
                <a16:creationId xmlns:a16="http://schemas.microsoft.com/office/drawing/2014/main" id="{B1919814-C6DF-C443-A0ED-57E13FB27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1" b="46639"/>
          <a:stretch/>
        </p:blipFill>
        <p:spPr>
          <a:xfrm>
            <a:off x="4022313" y="1149195"/>
            <a:ext cx="2623277" cy="28191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E063EC-9ADF-C74D-9803-64668A09CFC7}"/>
              </a:ext>
            </a:extLst>
          </p:cNvPr>
          <p:cNvSpPr txBox="1"/>
          <p:nvPr/>
        </p:nvSpPr>
        <p:spPr>
          <a:xfrm>
            <a:off x="6423856" y="1249975"/>
            <a:ext cx="1834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Stacking faults in a copper-aluminum alloy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0B505-626A-3147-BC36-35FCA1BC4405}"/>
              </a:ext>
            </a:extLst>
          </p:cNvPr>
          <p:cNvSpPr txBox="1"/>
          <p:nvPr/>
        </p:nvSpPr>
        <p:spPr>
          <a:xfrm>
            <a:off x="4229043" y="4238270"/>
            <a:ext cx="183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Stacking faults in a semiconductor material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860366-192B-4547-956A-8BC8F673B65A}"/>
              </a:ext>
            </a:extLst>
          </p:cNvPr>
          <p:cNvSpPr txBox="1"/>
          <p:nvPr/>
        </p:nvSpPr>
        <p:spPr>
          <a:xfrm>
            <a:off x="406793" y="6572221"/>
            <a:ext cx="1324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See CN, Chapter 8</a:t>
            </a:r>
          </a:p>
        </p:txBody>
      </p:sp>
    </p:spTree>
    <p:extLst>
      <p:ext uri="{BB962C8B-B14F-4D97-AF65-F5344CB8AC3E}">
        <p14:creationId xmlns:p14="http://schemas.microsoft.com/office/powerpoint/2010/main" val="1456044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558C-C2E5-5449-91FC-EFD8F8DD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Cross slip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AB384-9DD8-4140-AAEC-2526DD5D1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34720"/>
            <a:ext cx="8229600" cy="4876800"/>
          </a:xfrm>
        </p:spPr>
        <p:txBody>
          <a:bodyPr/>
          <a:lstStyle/>
          <a:p>
            <a:r>
              <a:rPr lang="en-US"/>
              <a:t>Cross slip is a mechanism screw dislocations can use to maneuver around obstacles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D7B4BB-CDED-3D45-A8C0-425139C2C61F}"/>
              </a:ext>
            </a:extLst>
          </p:cNvPr>
          <p:cNvSpPr txBox="1"/>
          <p:nvPr/>
        </p:nvSpPr>
        <p:spPr>
          <a:xfrm>
            <a:off x="731520" y="5554980"/>
            <a:ext cx="8141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Dislocations must constrict in order to cross slip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more extended dislocation, the harder it becomes to cross slip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Activation energy </a:t>
            </a:r>
            <a:r>
              <a:rPr lang="en-US">
                <a:latin typeface="Symbol" pitchFamily="2" charset="2"/>
              </a:rPr>
              <a:t>D</a:t>
            </a:r>
            <a:r>
              <a:rPr lang="en-US"/>
              <a:t>G to constrict the extended dislocation scales with </a:t>
            </a:r>
            <a:r>
              <a:rPr lang="en-US" err="1"/>
              <a:t>x</a:t>
            </a:r>
            <a:r>
              <a:rPr lang="en-US" baseline="-25000" err="1"/>
              <a:t>eq</a:t>
            </a:r>
            <a:r>
              <a:rPr lang="en-US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EA323-177E-504E-85D8-E33DEF47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441"/>
          <a:stretch/>
        </p:blipFill>
        <p:spPr>
          <a:xfrm>
            <a:off x="0" y="2196914"/>
            <a:ext cx="6298767" cy="2444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5F175-61FF-6147-A43B-80E699A98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04" t="42472" r="30655" b="16939"/>
          <a:stretch/>
        </p:blipFill>
        <p:spPr>
          <a:xfrm>
            <a:off x="6126654" y="2249793"/>
            <a:ext cx="2918951" cy="2277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B89B4-7076-3F47-96EB-66479DF3913F}"/>
              </a:ext>
            </a:extLst>
          </p:cNvPr>
          <p:cNvSpPr txBox="1"/>
          <p:nvPr/>
        </p:nvSpPr>
        <p:spPr>
          <a:xfrm>
            <a:off x="7858471" y="5044720"/>
            <a:ext cx="1015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CN, Fig. 8.24</a:t>
            </a:r>
          </a:p>
        </p:txBody>
      </p:sp>
    </p:spTree>
    <p:extLst>
      <p:ext uri="{BB962C8B-B14F-4D97-AF65-F5344CB8AC3E}">
        <p14:creationId xmlns:p14="http://schemas.microsoft.com/office/powerpoint/2010/main" val="30116463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D46662-4AD7-F74B-9675-D78BA06C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Dislocations and obstacles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5ECD38-D8FA-144A-87E2-23D321077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773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CCB671-992C-5F4E-9107-2A8B30AF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Hinder dislocation motion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62DDC-DB62-4343-AF70-7AA61A7B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18" y="1080655"/>
            <a:ext cx="8917605" cy="3089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8E0B1-1316-4549-85FD-34073A0E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18" y="4307609"/>
            <a:ext cx="4140200" cy="195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9F2753-43CB-D448-8EA2-E8253A399813}"/>
              </a:ext>
            </a:extLst>
          </p:cNvPr>
          <p:cNvSpPr txBox="1"/>
          <p:nvPr/>
        </p:nvSpPr>
        <p:spPr>
          <a:xfrm>
            <a:off x="4876801" y="5940243"/>
            <a:ext cx="3089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/>
              <a:t>JAEA, research group for nuclear materials modeling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3BBC5-2A84-A441-8F1C-9819964BAD47}"/>
              </a:ext>
            </a:extLst>
          </p:cNvPr>
          <p:cNvSpPr/>
          <p:nvPr/>
        </p:nvSpPr>
        <p:spPr>
          <a:xfrm>
            <a:off x="5035463" y="4307609"/>
            <a:ext cx="3563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Important situation to consider is the bow out of a dislocation between two pinning points separated by L</a:t>
            </a:r>
          </a:p>
        </p:txBody>
      </p:sp>
    </p:spTree>
    <p:extLst>
      <p:ext uri="{BB962C8B-B14F-4D97-AF65-F5344CB8AC3E}">
        <p14:creationId xmlns:p14="http://schemas.microsoft.com/office/powerpoint/2010/main" val="35524170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F0F-D820-EE48-A053-D41B8B73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Dislocation-obstacle interaction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8C7FD-23C5-0145-8360-70CC32415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" y="2432044"/>
            <a:ext cx="3474720" cy="3030220"/>
          </a:xfrm>
        </p:spPr>
        <p:txBody>
          <a:bodyPr>
            <a:normAutofit/>
          </a:bodyPr>
          <a:lstStyle/>
          <a:p>
            <a:r>
              <a:rPr lang="en-US" sz="2000"/>
              <a:t>Line tension approximation--tension is constant </a:t>
            </a:r>
            <a:r>
              <a:rPr lang="en-US" sz="2000" err="1"/>
              <a:t>wrt</a:t>
            </a:r>
            <a:r>
              <a:rPr lang="en-US" sz="2000"/>
              <a:t> character</a:t>
            </a:r>
            <a:r>
              <a:rPr lang="en-US" sz="2000">
                <a:latin typeface="Symbol" pitchFamily="2" charset="2"/>
              </a:rPr>
              <a:t> </a:t>
            </a:r>
            <a:r>
              <a:rPr lang="en-US" sz="2000"/>
              <a:t>along length</a:t>
            </a:r>
          </a:p>
          <a:p>
            <a:r>
              <a:rPr lang="en-US" sz="2000"/>
              <a:t>Tension resists bending and straightens curved dislocation</a:t>
            </a:r>
          </a:p>
          <a:p>
            <a:r>
              <a:rPr lang="en-US" sz="2000"/>
              <a:t>Consider the force balance in the vertical direction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2E9D4-BDF8-5D45-B9E8-EB129DF27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50"/>
          <a:stretch/>
        </p:blipFill>
        <p:spPr>
          <a:xfrm>
            <a:off x="3984841" y="2364623"/>
            <a:ext cx="4724400" cy="2818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89866-E3E0-C948-BBBB-5110CEB64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869" b="20233"/>
          <a:stretch/>
        </p:blipFill>
        <p:spPr>
          <a:xfrm>
            <a:off x="0" y="5529685"/>
            <a:ext cx="91440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35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60C87-3E8A-A14C-A211-21FA72B0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 simple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C0077-4CB8-A848-8F33-7C51060C3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01" y="966838"/>
            <a:ext cx="3721100" cy="5537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60F569-8B63-E24C-B464-48EAEFBBA06C}"/>
              </a:ext>
            </a:extLst>
          </p:cNvPr>
          <p:cNvGrpSpPr/>
          <p:nvPr/>
        </p:nvGrpSpPr>
        <p:grpSpPr>
          <a:xfrm>
            <a:off x="4938252" y="2064609"/>
            <a:ext cx="4031018" cy="3022600"/>
            <a:chOff x="4938252" y="2064609"/>
            <a:chExt cx="4031018" cy="3022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95678D-D6FD-5844-88AA-F00195A1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8252" y="2064609"/>
              <a:ext cx="3810000" cy="30226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EAE585-F2A1-2047-9FC3-F403CF5DEB30}"/>
                </a:ext>
              </a:extLst>
            </p:cNvPr>
            <p:cNvSpPr/>
            <p:nvPr/>
          </p:nvSpPr>
          <p:spPr>
            <a:xfrm>
              <a:off x="6801683" y="3047135"/>
              <a:ext cx="2015187" cy="1081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70E593-250C-FB42-89BB-84914E679407}"/>
                </a:ext>
              </a:extLst>
            </p:cNvPr>
            <p:cNvSpPr/>
            <p:nvPr/>
          </p:nvSpPr>
          <p:spPr>
            <a:xfrm>
              <a:off x="8063345" y="2784764"/>
              <a:ext cx="905925" cy="1282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DD698B6-9020-194F-A662-84B631D1A8BD}"/>
                </a:ext>
              </a:extLst>
            </p:cNvPr>
            <p:cNvGrpSpPr/>
            <p:nvPr/>
          </p:nvGrpSpPr>
          <p:grpSpPr>
            <a:xfrm>
              <a:off x="7135820" y="2401568"/>
              <a:ext cx="1722941" cy="369332"/>
              <a:chOff x="7135820" y="2401568"/>
              <a:chExt cx="1722941" cy="36933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5613A0-25B1-FF47-B721-4221CCC860F3}"/>
                  </a:ext>
                </a:extLst>
              </p:cNvPr>
              <p:cNvSpPr txBox="1"/>
              <p:nvPr/>
            </p:nvSpPr>
            <p:spPr>
              <a:xfrm>
                <a:off x="7648173" y="2401568"/>
                <a:ext cx="1210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More load</a:t>
                </a:r>
              </a:p>
            </p:txBody>
          </p:sp>
          <p:sp>
            <p:nvSpPr>
              <p:cNvPr id="10" name="Left Arrow 9">
                <a:extLst>
                  <a:ext uri="{FF2B5EF4-FFF2-40B4-BE49-F238E27FC236}">
                    <a16:creationId xmlns:a16="http://schemas.microsoft.com/office/drawing/2014/main" id="{8158A9E6-9995-064F-B330-E42EBBCEC9DC}"/>
                  </a:ext>
                </a:extLst>
              </p:cNvPr>
              <p:cNvSpPr/>
              <p:nvPr/>
            </p:nvSpPr>
            <p:spPr>
              <a:xfrm>
                <a:off x="7135820" y="2415433"/>
                <a:ext cx="475243" cy="341602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6F8795-EE6C-FC44-BC59-358BB3C51E0F}"/>
                </a:ext>
              </a:extLst>
            </p:cNvPr>
            <p:cNvGrpSpPr/>
            <p:nvPr/>
          </p:nvGrpSpPr>
          <p:grpSpPr>
            <a:xfrm>
              <a:off x="5953156" y="3435952"/>
              <a:ext cx="1753566" cy="369332"/>
              <a:chOff x="5953156" y="3435952"/>
              <a:chExt cx="1753566" cy="36933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4BEB28-68F9-0540-A29A-477410BB56E6}"/>
                  </a:ext>
                </a:extLst>
              </p:cNvPr>
              <p:cNvSpPr txBox="1"/>
              <p:nvPr/>
            </p:nvSpPr>
            <p:spPr>
              <a:xfrm>
                <a:off x="6521782" y="3435952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Light load</a:t>
                </a:r>
              </a:p>
            </p:txBody>
          </p:sp>
          <p:sp>
            <p:nvSpPr>
              <p:cNvPr id="11" name="Left Arrow 10">
                <a:extLst>
                  <a:ext uri="{FF2B5EF4-FFF2-40B4-BE49-F238E27FC236}">
                    <a16:creationId xmlns:a16="http://schemas.microsoft.com/office/drawing/2014/main" id="{FC14F18F-9D5E-3E42-9CAE-C390D83F4972}"/>
                  </a:ext>
                </a:extLst>
              </p:cNvPr>
              <p:cNvSpPr/>
              <p:nvPr/>
            </p:nvSpPr>
            <p:spPr>
              <a:xfrm>
                <a:off x="5953156" y="3435952"/>
                <a:ext cx="475243" cy="341602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6052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D4A84-7192-7D4D-A8CE-5560DD3C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Obstacle strengthening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BC9F1-A8B4-8448-B4F4-AC65CFB63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23" y="1051560"/>
            <a:ext cx="8229600" cy="4876800"/>
          </a:xfrm>
        </p:spPr>
        <p:txBody>
          <a:bodyPr/>
          <a:lstStyle/>
          <a:p>
            <a:r>
              <a:rPr lang="en-US" dirty="0"/>
              <a:t>Consider an array of nanoparticles</a:t>
            </a:r>
          </a:p>
          <a:p>
            <a:r>
              <a:rPr lang="en-US" dirty="0"/>
              <a:t>Dislocation motion is hindered.  What is the critical stress to bypass the obstacles?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B175C-912A-584D-A958-0EBFEA3E347F}"/>
              </a:ext>
            </a:extLst>
          </p:cNvPr>
          <p:cNvSpPr txBox="1"/>
          <p:nvPr/>
        </p:nvSpPr>
        <p:spPr>
          <a:xfrm>
            <a:off x="479223" y="6370929"/>
            <a:ext cx="842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smaller the spacing; the higher the particle density, the harder glide becomes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31B45-3890-D24E-9093-A6EB9F9CD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37"/>
          <a:stretch/>
        </p:blipFill>
        <p:spPr>
          <a:xfrm>
            <a:off x="1863349" y="2372407"/>
            <a:ext cx="5257800" cy="1819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0E3190-1731-8442-A057-59D7C8A6FC2E}"/>
              </a:ext>
            </a:extLst>
          </p:cNvPr>
          <p:cNvSpPr txBox="1"/>
          <p:nvPr/>
        </p:nvSpPr>
        <p:spPr>
          <a:xfrm>
            <a:off x="5972917" y="2197610"/>
            <a:ext cx="2296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Maximum stress corresponds to the minimum radius of curvature</a:t>
            </a:r>
          </a:p>
          <a:p>
            <a:r>
              <a:rPr lang="en-US" i="1" dirty="0">
                <a:solidFill>
                  <a:srgbClr val="C00000"/>
                </a:solidFill>
              </a:rPr>
              <a:t>Breakaway stress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77E9E-B10E-1E4E-A7D9-F2F476D240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13" t="61869" b="20233"/>
          <a:stretch/>
        </p:blipFill>
        <p:spPr>
          <a:xfrm>
            <a:off x="3840244" y="4011111"/>
            <a:ext cx="1507557" cy="1085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BBE809-ABFA-0F4D-A0C7-E61645C6CB38}"/>
                  </a:ext>
                </a:extLst>
              </p:cNvPr>
              <p:cNvSpPr/>
              <p:nvPr/>
            </p:nvSpPr>
            <p:spPr>
              <a:xfrm>
                <a:off x="3423943" y="5886143"/>
                <a:ext cx="2136611" cy="527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ln(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BBE809-ABFA-0F4D-A0C7-E61645C6C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943" y="5886143"/>
                <a:ext cx="2136611" cy="527004"/>
              </a:xfrm>
              <a:prstGeom prst="rect">
                <a:avLst/>
              </a:prstGeom>
              <a:blipFill>
                <a:blip r:embed="rId5"/>
                <a:stretch>
                  <a:fillRect r="-1183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5C34743-8BBB-DD47-A1C6-A10E1CA50B10}"/>
              </a:ext>
            </a:extLst>
          </p:cNvPr>
          <p:cNvSpPr txBox="1"/>
          <p:nvPr/>
        </p:nvSpPr>
        <p:spPr>
          <a:xfrm>
            <a:off x="3062192" y="5157601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Rough approximation </a:t>
            </a:r>
            <a:r>
              <a:rPr lang="en-US" i="1" dirty="0"/>
              <a:t>T</a:t>
            </a:r>
            <a:r>
              <a:rPr lang="en-US" dirty="0"/>
              <a:t> ~ </a:t>
            </a:r>
            <a:r>
              <a:rPr lang="en-US" i="1" dirty="0"/>
              <a:t>W</a:t>
            </a:r>
          </a:p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i="1" dirty="0"/>
              <a:t> ~ (L-d)/2</a:t>
            </a:r>
          </a:p>
        </p:txBody>
      </p:sp>
    </p:spTree>
    <p:extLst>
      <p:ext uri="{BB962C8B-B14F-4D97-AF65-F5344CB8AC3E}">
        <p14:creationId xmlns:p14="http://schemas.microsoft.com/office/powerpoint/2010/main" val="3645450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EA9F-D0E9-4E41-B6F5-07F09AE6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Frank-Read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6EA504-FADA-0E42-980E-55BBEF9D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238250"/>
            <a:ext cx="5524500" cy="4381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0F2B96-4864-EF4F-991C-48393CAA551F}"/>
              </a:ext>
            </a:extLst>
          </p:cNvPr>
          <p:cNvSpPr txBox="1"/>
          <p:nvPr/>
        </p:nvSpPr>
        <p:spPr>
          <a:xfrm>
            <a:off x="7212330" y="2263140"/>
            <a:ext cx="1680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Critical bow-out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261124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D4A84-7192-7D4D-A8CE-5560DD3C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Bow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BC9F1-A8B4-8448-B4F4-AC65CFB63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270"/>
            <a:ext cx="8229600" cy="4876800"/>
          </a:xfrm>
        </p:spPr>
        <p:txBody>
          <a:bodyPr/>
          <a:lstStyle/>
          <a:p>
            <a:r>
              <a:rPr lang="en-US" dirty="0"/>
              <a:t>Line energy depends on screw/edge character</a:t>
            </a:r>
          </a:p>
          <a:p>
            <a:r>
              <a:rPr lang="en-US" dirty="0"/>
              <a:t>Dislocation bow out configuration depends on character of original dislocation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CBD09-A07D-B54F-9B64-560FC10C7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726" b="64119"/>
          <a:stretch/>
        </p:blipFill>
        <p:spPr>
          <a:xfrm>
            <a:off x="1313095" y="2522227"/>
            <a:ext cx="5511452" cy="1771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EC35CB-BA44-A14E-BD99-A1C6285C0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95" r="44375" b="41667"/>
          <a:stretch/>
        </p:blipFill>
        <p:spPr>
          <a:xfrm>
            <a:off x="397969" y="4485006"/>
            <a:ext cx="3839122" cy="750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17F718-FC29-0E4D-AA7D-145D33C1A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96" r="44375" b="27549"/>
          <a:stretch/>
        </p:blipFill>
        <p:spPr>
          <a:xfrm>
            <a:off x="4904987" y="4396621"/>
            <a:ext cx="3839121" cy="509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0701C-0BB2-2948-A4A4-6222853BF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08" t="38195" b="41667"/>
          <a:stretch/>
        </p:blipFill>
        <p:spPr>
          <a:xfrm>
            <a:off x="484241" y="5052696"/>
            <a:ext cx="3455670" cy="994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5517FD-2A22-E24B-9C2D-18C46FEA49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08" t="58796" b="13430"/>
          <a:stretch/>
        </p:blipFill>
        <p:spPr>
          <a:xfrm>
            <a:off x="6240780" y="4860674"/>
            <a:ext cx="222123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760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C130-9358-0B40-B49B-4F698AAB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Pile up</a:t>
            </a:r>
          </a:p>
        </p:txBody>
      </p:sp>
      <p:pic>
        <p:nvPicPr>
          <p:cNvPr id="3" name="Picture 2" descr="Screen Shot 2018-04-01 at 8.53.54 AM.png">
            <a:extLst>
              <a:ext uri="{FF2B5EF4-FFF2-40B4-BE49-F238E27FC236}">
                <a16:creationId xmlns:a16="http://schemas.microsoft.com/office/drawing/2014/main" id="{59ED5762-4C5D-B943-8CBC-DF822126F2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23"/>
          <a:stretch/>
        </p:blipFill>
        <p:spPr>
          <a:xfrm>
            <a:off x="1993362" y="1256228"/>
            <a:ext cx="5380258" cy="1955602"/>
          </a:xfrm>
          <a:prstGeom prst="rect">
            <a:avLst/>
          </a:prstGeom>
        </p:spPr>
      </p:pic>
      <p:pic>
        <p:nvPicPr>
          <p:cNvPr id="4" name="Picture 3" descr="C:\Users\Ron Armstrong\Pictures\TMS 2015 Li symp model Bechtold et al042.tif">
            <a:extLst>
              <a:ext uri="{FF2B5EF4-FFF2-40B4-BE49-F238E27FC236}">
                <a16:creationId xmlns:a16="http://schemas.microsoft.com/office/drawing/2014/main" id="{C05944FC-F572-FE41-895C-72A28C91B4C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9" y="3476438"/>
            <a:ext cx="4318000" cy="273177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59406-077C-B445-8F7B-00D0468E7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146" y="3499747"/>
            <a:ext cx="3408218" cy="2917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D2CBAD-9133-5147-A243-8D55E9188C0A}"/>
              </a:ext>
            </a:extLst>
          </p:cNvPr>
          <p:cNvSpPr txBox="1"/>
          <p:nvPr/>
        </p:nvSpPr>
        <p:spPr>
          <a:xfrm>
            <a:off x="5877329" y="315946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Pile ups in a Cu-Al alloy</a:t>
            </a:r>
          </a:p>
        </p:txBody>
      </p:sp>
    </p:spTree>
    <p:extLst>
      <p:ext uri="{BB962C8B-B14F-4D97-AF65-F5344CB8AC3E}">
        <p14:creationId xmlns:p14="http://schemas.microsoft.com/office/powerpoint/2010/main" val="37899321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B5E0-5ABF-DC47-96BC-8004A111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Grain size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C0AF4-06B6-D14B-94A9-0DA9E1EE696C}"/>
              </a:ext>
            </a:extLst>
          </p:cNvPr>
          <p:cNvSpPr txBox="1"/>
          <p:nvPr/>
        </p:nvSpPr>
        <p:spPr>
          <a:xfrm>
            <a:off x="3318501" y="828829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“Smaller is stronger”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83516-7841-754B-B279-A2C0477CC6CB}"/>
              </a:ext>
            </a:extLst>
          </p:cNvPr>
          <p:cNvSpPr txBox="1"/>
          <p:nvPr/>
        </p:nvSpPr>
        <p:spPr>
          <a:xfrm>
            <a:off x="491490" y="1235423"/>
            <a:ext cx="7920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Grain boundaries hinder dislocation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Smaller grain sizes mean higher grain boundary surface to grain volume ratios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Question that remains is why the grain size effect in so many different materials follows Hall-Petch scaling law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63836A-4BFC-3043-B974-6DAE7FF632D4}"/>
              </a:ext>
            </a:extLst>
          </p:cNvPr>
          <p:cNvGrpSpPr/>
          <p:nvPr/>
        </p:nvGrpSpPr>
        <p:grpSpPr>
          <a:xfrm>
            <a:off x="513365" y="3300773"/>
            <a:ext cx="6897195" cy="3421391"/>
            <a:chOff x="513365" y="3300773"/>
            <a:chExt cx="6897195" cy="34213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4116B3-EC98-234F-97D0-BF696AE88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365" y="3300773"/>
              <a:ext cx="4331006" cy="3421391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5E2C1E6-4497-3A42-9BDF-C12B3719D0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79" r="74862"/>
            <a:stretch/>
          </p:blipFill>
          <p:spPr bwMode="auto">
            <a:xfrm>
              <a:off x="5007347" y="4296966"/>
              <a:ext cx="2403213" cy="165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24C149-00B1-3746-87A4-7EB5AB5806F1}"/>
                </a:ext>
              </a:extLst>
            </p:cNvPr>
            <p:cNvSpPr txBox="1"/>
            <p:nvPr/>
          </p:nvSpPr>
          <p:spPr>
            <a:xfrm>
              <a:off x="5720191" y="3671388"/>
              <a:ext cx="1223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Grain size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F562184-E8C4-4A43-93E9-28633BD8A212}"/>
                </a:ext>
              </a:extLst>
            </p:cNvPr>
            <p:cNvCxnSpPr/>
            <p:nvPr/>
          </p:nvCxnSpPr>
          <p:spPr>
            <a:xfrm flipV="1">
              <a:off x="6465143" y="5105328"/>
              <a:ext cx="733077" cy="229034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95CCABE-DD93-E74C-9E9B-B79DB4D89D44}"/>
                </a:ext>
              </a:extLst>
            </p:cNvPr>
            <p:cNvCxnSpPr/>
            <p:nvPr/>
          </p:nvCxnSpPr>
          <p:spPr>
            <a:xfrm flipV="1">
              <a:off x="5732066" y="4633090"/>
              <a:ext cx="733077" cy="2290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71D2FEB-7412-F84C-9069-ED90F8DC0308}"/>
              </a:ext>
            </a:extLst>
          </p:cNvPr>
          <p:cNvSpPr txBox="1"/>
          <p:nvPr/>
        </p:nvSpPr>
        <p:spPr>
          <a:xfrm>
            <a:off x="2547410" y="5826898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Copper</a:t>
            </a:r>
          </a:p>
          <a:p>
            <a:r>
              <a:rPr lang="en-US" sz="1200" i="1" err="1"/>
              <a:t>Kok</a:t>
            </a:r>
            <a:r>
              <a:rPr lang="en-US" sz="1200" i="1"/>
              <a:t> and Beaudoin, 2003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6894E4-B5A7-B045-B2F5-CE4B0E40BE6C}"/>
              </a:ext>
            </a:extLst>
          </p:cNvPr>
          <p:cNvGrpSpPr/>
          <p:nvPr/>
        </p:nvGrpSpPr>
        <p:grpSpPr>
          <a:xfrm>
            <a:off x="602328" y="2727088"/>
            <a:ext cx="8541672" cy="4049842"/>
            <a:chOff x="602328" y="2727088"/>
            <a:chExt cx="8541672" cy="40498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E0C8E1-4706-6541-AC88-997CEFE0C20E}"/>
                </a:ext>
              </a:extLst>
            </p:cNvPr>
            <p:cNvSpPr txBox="1"/>
            <p:nvPr/>
          </p:nvSpPr>
          <p:spPr>
            <a:xfrm>
              <a:off x="7387324" y="3125800"/>
              <a:ext cx="158909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/>
                <a:t>Data:</a:t>
              </a:r>
            </a:p>
            <a:p>
              <a:endParaRPr lang="en-US" i="1"/>
            </a:p>
            <a:p>
              <a:r>
                <a:rPr lang="en-US" i="1"/>
                <a:t>Hall, 1951, Yield point in steel</a:t>
              </a:r>
            </a:p>
            <a:p>
              <a:endParaRPr lang="en-US" i="1"/>
            </a:p>
            <a:p>
              <a:r>
                <a:rPr lang="en-US" i="1"/>
                <a:t>Petch, 1953, Cleavage in Iron</a:t>
              </a:r>
            </a:p>
          </p:txBody>
        </p:sp>
        <p:pic>
          <p:nvPicPr>
            <p:cNvPr id="15" name="Picture 14" descr="img001">
              <a:extLst>
                <a:ext uri="{FF2B5EF4-FFF2-40B4-BE49-F238E27FC236}">
                  <a16:creationId xmlns:a16="http://schemas.microsoft.com/office/drawing/2014/main" id="{D6AB6934-751A-454A-BCC2-9065B2AC20E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28" y="2727088"/>
              <a:ext cx="6854826" cy="40498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D9C1BD-5335-4947-ADF4-D16E171AF78B}"/>
                </a:ext>
              </a:extLst>
            </p:cNvPr>
            <p:cNvSpPr txBox="1"/>
            <p:nvPr/>
          </p:nvSpPr>
          <p:spPr>
            <a:xfrm>
              <a:off x="7276181" y="6446520"/>
              <a:ext cx="18678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/>
                <a:t>Armstrong, MSME,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4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5E05-D67D-7142-8D19-1C567279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Occurs in many 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B5A7C-9B3F-9E44-A425-A3362F7398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3710782"/>
            <a:ext cx="4003964" cy="314721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A4ADB-BAC2-7949-9FB5-3AAA7935B013}"/>
              </a:ext>
            </a:extLst>
          </p:cNvPr>
          <p:cNvSpPr txBox="1"/>
          <p:nvPr/>
        </p:nvSpPr>
        <p:spPr>
          <a:xfrm>
            <a:off x="7276181" y="6446520"/>
            <a:ext cx="1867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Armstrong, MSME, 2015</a:t>
            </a:r>
          </a:p>
        </p:txBody>
      </p:sp>
      <p:pic>
        <p:nvPicPr>
          <p:cNvPr id="5" name="Picture 4" descr="B32D8947">
            <a:extLst>
              <a:ext uri="{FF2B5EF4-FFF2-40B4-BE49-F238E27FC236}">
                <a16:creationId xmlns:a16="http://schemas.microsoft.com/office/drawing/2014/main" id="{E00C1182-EA71-934D-BC23-3663998241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72" y="821335"/>
            <a:ext cx="4403725" cy="338582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5" descr="C:\Users\Ron Armstrong\Documents\TMS 2015 Li symp Nb crystal-polycrystal085.tif">
            <a:extLst>
              <a:ext uri="{FF2B5EF4-FFF2-40B4-BE49-F238E27FC236}">
                <a16:creationId xmlns:a16="http://schemas.microsoft.com/office/drawing/2014/main" id="{D45B6D68-67B4-4442-8600-0C3F84B3225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"/>
          <a:stretch/>
        </p:blipFill>
        <p:spPr bwMode="auto">
          <a:xfrm>
            <a:off x="440966" y="699030"/>
            <a:ext cx="3784670" cy="2984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AB02C-EA1E-B047-9606-32781D74E51A}"/>
              </a:ext>
            </a:extLst>
          </p:cNvPr>
          <p:cNvSpPr txBox="1"/>
          <p:nvPr/>
        </p:nvSpPr>
        <p:spPr>
          <a:xfrm>
            <a:off x="1022024" y="137126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4B564E-E9CA-5542-A478-0E19F586135A}"/>
              </a:ext>
            </a:extLst>
          </p:cNvPr>
          <p:cNvSpPr txBox="1"/>
          <p:nvPr/>
        </p:nvSpPr>
        <p:spPr>
          <a:xfrm>
            <a:off x="2223654" y="429604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FCC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5B96BA-4AD2-E34C-AF1D-33432F514EBC}"/>
              </a:ext>
            </a:extLst>
          </p:cNvPr>
          <p:cNvSpPr txBox="1"/>
          <p:nvPr/>
        </p:nvSpPr>
        <p:spPr>
          <a:xfrm>
            <a:off x="7353800" y="155010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HCP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26EA3-CAC4-154D-A908-A995E0CC228A}"/>
              </a:ext>
            </a:extLst>
          </p:cNvPr>
          <p:cNvSpPr txBox="1"/>
          <p:nvPr/>
        </p:nvSpPr>
        <p:spPr>
          <a:xfrm>
            <a:off x="5943123" y="4981683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“Smaller is stronger”</a:t>
            </a:r>
          </a:p>
        </p:txBody>
      </p:sp>
    </p:spTree>
    <p:extLst>
      <p:ext uri="{BB962C8B-B14F-4D97-AF65-F5344CB8AC3E}">
        <p14:creationId xmlns:p14="http://schemas.microsoft.com/office/powerpoint/2010/main" val="39081568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93A2D0-FBCC-F84F-8E6B-3D36671A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Crystal Plasticity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1B491-3560-8145-A731-6CB1A8AD4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941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50347-37BC-8B4F-8FD3-94FD5A52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Slip in single crystal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F1CDC-C410-5D49-BA0C-82D78EC62AC2}"/>
              </a:ext>
            </a:extLst>
          </p:cNvPr>
          <p:cNvSpPr txBox="1"/>
          <p:nvPr/>
        </p:nvSpPr>
        <p:spPr>
          <a:xfrm>
            <a:off x="1508760" y="925830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Slip results from the glide of many dislocations</a:t>
            </a:r>
          </a:p>
          <a:p>
            <a:r>
              <a:rPr lang="en-US">
                <a:solidFill>
                  <a:srgbClr val="002060"/>
                </a:solidFill>
              </a:rPr>
              <a:t>No longer important to consider individual, discrete dislocation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B14854-1D57-AA4F-952F-FF59801C0FBA}"/>
                  </a:ext>
                </a:extLst>
              </p:cNvPr>
              <p:cNvSpPr/>
              <p:nvPr/>
            </p:nvSpPr>
            <p:spPr>
              <a:xfrm>
                <a:off x="3862705" y="2797849"/>
                <a:ext cx="4692671" cy="491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B14854-1D57-AA4F-952F-FF59801C0F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705" y="2797849"/>
                <a:ext cx="4692671" cy="491417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8DA4CD-E6EE-A24E-AE32-9062FFE7FB5B}"/>
                  </a:ext>
                </a:extLst>
              </p:cNvPr>
              <p:cNvSpPr txBox="1"/>
              <p:nvPr/>
            </p:nvSpPr>
            <p:spPr>
              <a:xfrm>
                <a:off x="3862705" y="4028582"/>
                <a:ext cx="3518207" cy="1995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The Schmid tensor</a:t>
                </a:r>
              </a:p>
              <a:p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r>
                  <a:rPr lang="en-US" sz="2400" dirty="0"/>
                  <a:t>Sometimes</a:t>
                </a:r>
              </a:p>
              <a:p>
                <a:r>
                  <a:rPr lang="en-US" sz="2400" dirty="0" err="1"/>
                  <a:t>sym</a:t>
                </a:r>
                <a:r>
                  <a:rPr lang="en-US" sz="2400" dirty="0"/>
                  <a:t>(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400" dirty="0"/>
                  <a:t>) = ½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8DA4CD-E6EE-A24E-AE32-9062FFE7F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705" y="4028582"/>
                <a:ext cx="3518207" cy="1995162"/>
              </a:xfrm>
              <a:prstGeom prst="rect">
                <a:avLst/>
              </a:prstGeom>
              <a:blipFill>
                <a:blip r:embed="rId4"/>
                <a:stretch>
                  <a:fillRect l="-2518" t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DB64FC0-E7F2-714A-B702-96EE79848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1946831"/>
            <a:ext cx="29972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8A7BE3-F162-7E4D-A611-9A14FB91B56A}"/>
                  </a:ext>
                </a:extLst>
              </p:cNvPr>
              <p:cNvSpPr/>
              <p:nvPr/>
            </p:nvSpPr>
            <p:spPr>
              <a:xfrm>
                <a:off x="2698922" y="3440147"/>
                <a:ext cx="46926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8A7BE3-F162-7E4D-A611-9A14FB91B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922" y="3440147"/>
                <a:ext cx="4692671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47302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0ECDF-2634-264A-A893-3A1D9A16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Schmid factor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1242B-AEEA-9444-8440-C93EE970B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8" y="1433945"/>
            <a:ext cx="29972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BBA7AD0-1E95-1E45-9CF7-947C9D511F46}"/>
                  </a:ext>
                </a:extLst>
              </p:cNvPr>
              <p:cNvSpPr/>
              <p:nvPr/>
            </p:nvSpPr>
            <p:spPr>
              <a:xfrm>
                <a:off x="4048054" y="1594520"/>
                <a:ext cx="3547959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i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sup>
                        </m:sSup>
                        <m:r>
                          <a:rPr lang="en-US" sz="2400" b="1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⨂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sz="2400"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sz="2400"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i="0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sz="2400"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sz="2400"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i="0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W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 sz="2400"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en-US" sz="240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BBA7AD0-1E95-1E45-9CF7-947C9D511F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054" y="1594520"/>
                <a:ext cx="3547959" cy="1118255"/>
              </a:xfrm>
              <a:prstGeom prst="rect">
                <a:avLst/>
              </a:prstGeom>
              <a:blipFill>
                <a:blip r:embed="rId4"/>
                <a:stretch>
                  <a:fillRect l="-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CF33666-0E09-214E-9AD4-98C4CFFD2AD0}"/>
                  </a:ext>
                </a:extLst>
              </p:cNvPr>
              <p:cNvSpPr/>
              <p:nvPr/>
            </p:nvSpPr>
            <p:spPr>
              <a:xfrm>
                <a:off x="4048054" y="2473385"/>
                <a:ext cx="3226268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p>
                    </m:sSubSup>
                    <m:r>
                      <a:rPr lang="en-US" sz="2400" i="1" smtClean="0"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2400"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sz="2400"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en-US" sz="240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CF33666-0E09-214E-9AD4-98C4CFFD2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054" y="2473385"/>
                <a:ext cx="3226268" cy="1246560"/>
              </a:xfrm>
              <a:prstGeom prst="rect">
                <a:avLst/>
              </a:prstGeom>
              <a:blipFill>
                <a:blip r:embed="rId5"/>
                <a:stretch>
                  <a:fillRect l="-392"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88D0A7A-2C30-9B43-9895-F9018A3B1378}"/>
              </a:ext>
            </a:extLst>
          </p:cNvPr>
          <p:cNvSpPr txBox="1"/>
          <p:nvPr/>
        </p:nvSpPr>
        <p:spPr>
          <a:xfrm>
            <a:off x="4844062" y="353527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Plastic strain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B5F21-2023-814C-948D-E61BB1E5C2D7}"/>
              </a:ext>
            </a:extLst>
          </p:cNvPr>
          <p:cNvSpPr txBox="1"/>
          <p:nvPr/>
        </p:nvSpPr>
        <p:spPr>
          <a:xfrm>
            <a:off x="4943728" y="459881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Plastic spin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7B3C34-3249-034E-8E6E-3E8B1F923E7A}"/>
                  </a:ext>
                </a:extLst>
              </p:cNvPr>
              <p:cNvSpPr/>
              <p:nvPr/>
            </p:nvSpPr>
            <p:spPr>
              <a:xfrm>
                <a:off x="4729384" y="3986591"/>
                <a:ext cx="2469843" cy="433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/>
                  <a:t>=½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7B3C34-3249-034E-8E6E-3E8B1F923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384" y="3986591"/>
                <a:ext cx="2469843" cy="433452"/>
              </a:xfrm>
              <a:prstGeom prst="rect">
                <a:avLst/>
              </a:prstGeom>
              <a:blipFill>
                <a:blip r:embed="rId6"/>
                <a:stretch>
                  <a:fillRect t="-2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0D602B0-A55C-0E4F-B30C-4EED296671C0}"/>
                  </a:ext>
                </a:extLst>
              </p:cNvPr>
              <p:cNvSpPr/>
              <p:nvPr/>
            </p:nvSpPr>
            <p:spPr>
              <a:xfrm>
                <a:off x="4668824" y="5022800"/>
                <a:ext cx="2521331" cy="433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/>
                  <a:t>=½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0D602B0-A55C-0E4F-B30C-4EED29667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824" y="5022800"/>
                <a:ext cx="2521331" cy="433452"/>
              </a:xfrm>
              <a:prstGeom prst="rect">
                <a:avLst/>
              </a:prstGeom>
              <a:blipFill>
                <a:blip r:embed="rId7"/>
                <a:stretch>
                  <a:fillRect t="-2778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74202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0D349-6C4B-7349-995B-7158D1F01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Plastic spin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CA500DE7-ED70-ED45-A33B-039088FD5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135063"/>
            <a:ext cx="32258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Crystals deform by shear, propagating dislocations along close-packed atomic directions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Crystallographic shear induces crystal reorientation. 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As a consequence, there is: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texture evolution during plastic deformation.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anisotropy evolution during plastic deformation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a need to capture this effect with crystal plasticity models!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6EC8D794-E149-5443-8714-C1B78F436640}"/>
              </a:ext>
            </a:extLst>
          </p:cNvPr>
          <p:cNvGrpSpPr>
            <a:grpSpLocks/>
          </p:cNvGrpSpPr>
          <p:nvPr/>
        </p:nvGrpSpPr>
        <p:grpSpPr bwMode="auto">
          <a:xfrm>
            <a:off x="3807543" y="1811629"/>
            <a:ext cx="912812" cy="3813175"/>
            <a:chOff x="726" y="582"/>
            <a:chExt cx="575" cy="2402"/>
          </a:xfrm>
        </p:grpSpPr>
        <p:sp>
          <p:nvSpPr>
            <p:cNvPr id="5" name="Line 9">
              <a:extLst>
                <a:ext uri="{FF2B5EF4-FFF2-40B4-BE49-F238E27FC236}">
                  <a16:creationId xmlns:a16="http://schemas.microsoft.com/office/drawing/2014/main" id="{5EA88B49-6486-3C43-940C-C4015C08A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" y="884"/>
              <a:ext cx="0" cy="18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0">
              <a:extLst>
                <a:ext uri="{FF2B5EF4-FFF2-40B4-BE49-F238E27FC236}">
                  <a16:creationId xmlns:a16="http://schemas.microsoft.com/office/drawing/2014/main" id="{C618761D-851B-C140-B235-539B5C7149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" y="887"/>
              <a:ext cx="0" cy="18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AE84BAAB-5AD5-894D-B15B-6371498DD6A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29" y="872"/>
              <a:ext cx="571" cy="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37332174-4205-0747-B892-01BE27259B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29" y="2684"/>
              <a:ext cx="571" cy="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Line 13">
              <a:extLst>
                <a:ext uri="{FF2B5EF4-FFF2-40B4-BE49-F238E27FC236}">
                  <a16:creationId xmlns:a16="http://schemas.microsoft.com/office/drawing/2014/main" id="{6FF75879-7796-E54A-AF53-CE5437F75A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6" y="2056"/>
              <a:ext cx="565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4">
              <a:extLst>
                <a:ext uri="{FF2B5EF4-FFF2-40B4-BE49-F238E27FC236}">
                  <a16:creationId xmlns:a16="http://schemas.microsoft.com/office/drawing/2014/main" id="{52B50DE6-E60F-304C-8616-60C74084F6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6" y="1363"/>
              <a:ext cx="565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E3601071-841B-AA4F-B0F2-568DDA59D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4" y="1597"/>
              <a:ext cx="565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F966C5A1-7E86-4844-BAD5-1A5F7038D6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2" y="1837"/>
              <a:ext cx="565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14BE7063-13F8-1740-BD69-4AA3931075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0" y="1144"/>
              <a:ext cx="565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8">
              <a:extLst>
                <a:ext uri="{FF2B5EF4-FFF2-40B4-BE49-F238E27FC236}">
                  <a16:creationId xmlns:a16="http://schemas.microsoft.com/office/drawing/2014/main" id="{88C7C169-AA0D-164D-BD71-AF4879BF22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" y="582"/>
              <a:ext cx="6" cy="2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836E87C3-7A8B-F44E-9FBC-C544D36C5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" y="1192"/>
              <a:ext cx="109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844B62E7-AD00-3642-9C36-17B7AE64049D}"/>
              </a:ext>
            </a:extLst>
          </p:cNvPr>
          <p:cNvGrpSpPr>
            <a:grpSpLocks/>
          </p:cNvGrpSpPr>
          <p:nvPr/>
        </p:nvGrpSpPr>
        <p:grpSpPr bwMode="auto">
          <a:xfrm>
            <a:off x="5028330" y="1543341"/>
            <a:ext cx="1704975" cy="3975100"/>
            <a:chOff x="2123" y="526"/>
            <a:chExt cx="1074" cy="2504"/>
          </a:xfrm>
        </p:grpSpPr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id="{7F0B8AA8-713B-A44A-89A8-E482898D3B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9" y="929"/>
              <a:ext cx="1039" cy="1903"/>
              <a:chOff x="2147" y="868"/>
              <a:chExt cx="1039" cy="1903"/>
            </a:xfrm>
          </p:grpSpPr>
          <p:sp>
            <p:nvSpPr>
              <p:cNvPr id="25" name="Line 22">
                <a:extLst>
                  <a:ext uri="{FF2B5EF4-FFF2-40B4-BE49-F238E27FC236}">
                    <a16:creationId xmlns:a16="http://schemas.microsoft.com/office/drawing/2014/main" id="{95B6F119-20D8-BB46-A713-753EA8801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50" y="2533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3">
                <a:extLst>
                  <a:ext uri="{FF2B5EF4-FFF2-40B4-BE49-F238E27FC236}">
                    <a16:creationId xmlns:a16="http://schemas.microsoft.com/office/drawing/2014/main" id="{FCB9D72E-4532-334D-BFF0-D48D2A3252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21" y="2143"/>
                <a:ext cx="0" cy="6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Oval 24">
                <a:extLst>
                  <a:ext uri="{FF2B5EF4-FFF2-40B4-BE49-F238E27FC236}">
                    <a16:creationId xmlns:a16="http://schemas.microsoft.com/office/drawing/2014/main" id="{45606450-624D-9946-8890-9B3D8BC8C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147" y="2743"/>
                <a:ext cx="571" cy="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25">
                <a:extLst>
                  <a:ext uri="{FF2B5EF4-FFF2-40B4-BE49-F238E27FC236}">
                    <a16:creationId xmlns:a16="http://schemas.microsoft.com/office/drawing/2014/main" id="{01AAD5BD-188F-E741-B4CC-6B3838ADC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4" y="2137"/>
                <a:ext cx="565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9" name="Group 26">
                <a:extLst>
                  <a:ext uri="{FF2B5EF4-FFF2-40B4-BE49-F238E27FC236}">
                    <a16:creationId xmlns:a16="http://schemas.microsoft.com/office/drawing/2014/main" id="{ABDAD3DF-76F7-A84E-8AF4-816F21DA7B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0" y="1166"/>
                <a:ext cx="575" cy="557"/>
                <a:chOff x="1952" y="1021"/>
                <a:chExt cx="575" cy="557"/>
              </a:xfrm>
            </p:grpSpPr>
            <p:sp>
              <p:nvSpPr>
                <p:cNvPr id="50" name="Line 27">
                  <a:extLst>
                    <a:ext uri="{FF2B5EF4-FFF2-40B4-BE49-F238E27FC236}">
                      <a16:creationId xmlns:a16="http://schemas.microsoft.com/office/drawing/2014/main" id="{7CCA300A-A28A-1B41-84EC-1C550CE9AE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62" y="1190"/>
                  <a:ext cx="565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3C84D780-CA7B-134A-8750-1D9B7AB18F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52" y="1021"/>
                  <a:ext cx="565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29">
                  <a:extLst>
                    <a:ext uri="{FF2B5EF4-FFF2-40B4-BE49-F238E27FC236}">
                      <a16:creationId xmlns:a16="http://schemas.microsoft.com/office/drawing/2014/main" id="{00D35D83-BDBB-C143-A5CA-1529552DC6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8" y="1405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30">
                  <a:extLst>
                    <a:ext uri="{FF2B5EF4-FFF2-40B4-BE49-F238E27FC236}">
                      <a16:creationId xmlns:a16="http://schemas.microsoft.com/office/drawing/2014/main" id="{CCF44AA2-615A-0747-9D1C-C93E146FB5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21" y="1028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31">
                <a:extLst>
                  <a:ext uri="{FF2B5EF4-FFF2-40B4-BE49-F238E27FC236}">
                    <a16:creationId xmlns:a16="http://schemas.microsoft.com/office/drawing/2014/main" id="{6B4C4455-A808-0649-959A-B74CDE6E6D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94"/>
                <a:ext cx="575" cy="557"/>
                <a:chOff x="1952" y="1021"/>
                <a:chExt cx="575" cy="557"/>
              </a:xfrm>
            </p:grpSpPr>
            <p:sp>
              <p:nvSpPr>
                <p:cNvPr id="46" name="Line 32">
                  <a:extLst>
                    <a:ext uri="{FF2B5EF4-FFF2-40B4-BE49-F238E27FC236}">
                      <a16:creationId xmlns:a16="http://schemas.microsoft.com/office/drawing/2014/main" id="{60F5E147-FAC6-6D4A-AABE-6073EAE0CB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62" y="1190"/>
                  <a:ext cx="565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33">
                  <a:extLst>
                    <a:ext uri="{FF2B5EF4-FFF2-40B4-BE49-F238E27FC236}">
                      <a16:creationId xmlns:a16="http://schemas.microsoft.com/office/drawing/2014/main" id="{46718B50-8BD2-AD44-AD17-E362485D59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52" y="1021"/>
                  <a:ext cx="565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34">
                  <a:extLst>
                    <a:ext uri="{FF2B5EF4-FFF2-40B4-BE49-F238E27FC236}">
                      <a16:creationId xmlns:a16="http://schemas.microsoft.com/office/drawing/2014/main" id="{5D094237-FB6B-CC43-9B14-0EE0D80270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8" y="1405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35">
                  <a:extLst>
                    <a:ext uri="{FF2B5EF4-FFF2-40B4-BE49-F238E27FC236}">
                      <a16:creationId xmlns:a16="http://schemas.microsoft.com/office/drawing/2014/main" id="{DD3A1216-B4F2-B540-9F89-95F5BA6C90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21" y="1028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36">
                <a:extLst>
                  <a:ext uri="{FF2B5EF4-FFF2-40B4-BE49-F238E27FC236}">
                    <a16:creationId xmlns:a16="http://schemas.microsoft.com/office/drawing/2014/main" id="{B2189C15-3994-3E40-9B43-24919FC5A1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63" y="1641"/>
                <a:ext cx="575" cy="557"/>
                <a:chOff x="1952" y="1021"/>
                <a:chExt cx="575" cy="557"/>
              </a:xfrm>
            </p:grpSpPr>
            <p:sp>
              <p:nvSpPr>
                <p:cNvPr id="42" name="Line 37">
                  <a:extLst>
                    <a:ext uri="{FF2B5EF4-FFF2-40B4-BE49-F238E27FC236}">
                      <a16:creationId xmlns:a16="http://schemas.microsoft.com/office/drawing/2014/main" id="{774BEC0C-62D6-B747-ADBE-137E91663B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62" y="1190"/>
                  <a:ext cx="565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38">
                  <a:extLst>
                    <a:ext uri="{FF2B5EF4-FFF2-40B4-BE49-F238E27FC236}">
                      <a16:creationId xmlns:a16="http://schemas.microsoft.com/office/drawing/2014/main" id="{94B5C6E7-2485-CF45-BC48-F34C4D232B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52" y="1021"/>
                  <a:ext cx="565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39">
                  <a:extLst>
                    <a:ext uri="{FF2B5EF4-FFF2-40B4-BE49-F238E27FC236}">
                      <a16:creationId xmlns:a16="http://schemas.microsoft.com/office/drawing/2014/main" id="{02C68B10-2018-AB45-99C3-6802093D06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8" y="1405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40">
                  <a:extLst>
                    <a:ext uri="{FF2B5EF4-FFF2-40B4-BE49-F238E27FC236}">
                      <a16:creationId xmlns:a16="http://schemas.microsoft.com/office/drawing/2014/main" id="{D1309791-A0CB-AC49-8DA8-07D91F2FEA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21" y="1028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41">
                <a:extLst>
                  <a:ext uri="{FF2B5EF4-FFF2-40B4-BE49-F238E27FC236}">
                    <a16:creationId xmlns:a16="http://schemas.microsoft.com/office/drawing/2014/main" id="{95C69DF7-7069-314D-9A4E-3A87081CA9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3" y="1886"/>
                <a:ext cx="575" cy="557"/>
                <a:chOff x="1952" y="1021"/>
                <a:chExt cx="575" cy="557"/>
              </a:xfrm>
            </p:grpSpPr>
            <p:sp>
              <p:nvSpPr>
                <p:cNvPr id="38" name="Line 42">
                  <a:extLst>
                    <a:ext uri="{FF2B5EF4-FFF2-40B4-BE49-F238E27FC236}">
                      <a16:creationId xmlns:a16="http://schemas.microsoft.com/office/drawing/2014/main" id="{8D57C05F-3D28-1B40-8070-ED6EA688AE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62" y="1190"/>
                  <a:ext cx="565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43">
                  <a:extLst>
                    <a:ext uri="{FF2B5EF4-FFF2-40B4-BE49-F238E27FC236}">
                      <a16:creationId xmlns:a16="http://schemas.microsoft.com/office/drawing/2014/main" id="{A389CE1D-6FBF-1C4D-B6E1-D9DC894814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52" y="1021"/>
                  <a:ext cx="565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44">
                  <a:extLst>
                    <a:ext uri="{FF2B5EF4-FFF2-40B4-BE49-F238E27FC236}">
                      <a16:creationId xmlns:a16="http://schemas.microsoft.com/office/drawing/2014/main" id="{A88EF48E-51C6-324F-A3E0-72BBD706C0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8" y="1405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45">
                  <a:extLst>
                    <a:ext uri="{FF2B5EF4-FFF2-40B4-BE49-F238E27FC236}">
                      <a16:creationId xmlns:a16="http://schemas.microsoft.com/office/drawing/2014/main" id="{DE49D9D1-F468-2F4B-A606-925019C7C1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21" y="1028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46">
                <a:extLst>
                  <a:ext uri="{FF2B5EF4-FFF2-40B4-BE49-F238E27FC236}">
                    <a16:creationId xmlns:a16="http://schemas.microsoft.com/office/drawing/2014/main" id="{9D54C9FF-34D1-1448-98F3-72416F5FC8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2612" y="868"/>
                <a:ext cx="574" cy="634"/>
                <a:chOff x="751" y="1743"/>
                <a:chExt cx="574" cy="634"/>
              </a:xfrm>
            </p:grpSpPr>
            <p:sp>
              <p:nvSpPr>
                <p:cNvPr id="34" name="Line 47">
                  <a:extLst>
                    <a:ext uri="{FF2B5EF4-FFF2-40B4-BE49-F238E27FC236}">
                      <a16:creationId xmlns:a16="http://schemas.microsoft.com/office/drawing/2014/main" id="{C39DFD50-E1D4-BB43-A35C-9BD3980ED1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54" y="2139"/>
                  <a:ext cx="0" cy="22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48">
                  <a:extLst>
                    <a:ext uri="{FF2B5EF4-FFF2-40B4-BE49-F238E27FC236}">
                      <a16:creationId xmlns:a16="http://schemas.microsoft.com/office/drawing/2014/main" id="{E873F3C7-C719-3B41-92F9-DB5A44564B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25" y="1749"/>
                  <a:ext cx="0" cy="6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Oval 49">
                  <a:extLst>
                    <a:ext uri="{FF2B5EF4-FFF2-40B4-BE49-F238E27FC236}">
                      <a16:creationId xmlns:a16="http://schemas.microsoft.com/office/drawing/2014/main" id="{C2B5F571-A811-0041-A5FC-1B680CF145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751" y="2349"/>
                  <a:ext cx="571" cy="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Line 50">
                  <a:extLst>
                    <a:ext uri="{FF2B5EF4-FFF2-40B4-BE49-F238E27FC236}">
                      <a16:creationId xmlns:a16="http://schemas.microsoft.com/office/drawing/2014/main" id="{31264211-45C0-AE41-B46B-9F49FB799C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58" y="1743"/>
                  <a:ext cx="565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8" name="Line 51">
              <a:extLst>
                <a:ext uri="{FF2B5EF4-FFF2-40B4-BE49-F238E27FC236}">
                  <a16:creationId xmlns:a16="http://schemas.microsoft.com/office/drawing/2014/main" id="{05F50E50-7073-8F4D-9566-1721210E38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94" y="726"/>
              <a:ext cx="940" cy="2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52">
              <a:extLst>
                <a:ext uri="{FF2B5EF4-FFF2-40B4-BE49-F238E27FC236}">
                  <a16:creationId xmlns:a16="http://schemas.microsoft.com/office/drawing/2014/main" id="{B76A36E4-58A7-2B46-A158-197A8BD8F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7" y="1236"/>
              <a:ext cx="109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3">
              <a:extLst>
                <a:ext uri="{FF2B5EF4-FFF2-40B4-BE49-F238E27FC236}">
                  <a16:creationId xmlns:a16="http://schemas.microsoft.com/office/drawing/2014/main" id="{22252545-6170-8E48-8E1E-DC24A615F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526"/>
              <a:ext cx="311" cy="188"/>
            </a:xfrm>
            <a:custGeom>
              <a:avLst/>
              <a:gdLst>
                <a:gd name="T0" fmla="*/ 311 w 311"/>
                <a:gd name="T1" fmla="*/ 188 h 188"/>
                <a:gd name="T2" fmla="*/ 184 w 311"/>
                <a:gd name="T3" fmla="*/ 27 h 188"/>
                <a:gd name="T4" fmla="*/ 0 w 311"/>
                <a:gd name="T5" fmla="*/ 27 h 188"/>
                <a:gd name="T6" fmla="*/ 0 60000 65536"/>
                <a:gd name="T7" fmla="*/ 0 60000 65536"/>
                <a:gd name="T8" fmla="*/ 0 60000 65536"/>
                <a:gd name="T9" fmla="*/ 0 w 311"/>
                <a:gd name="T10" fmla="*/ 0 h 188"/>
                <a:gd name="T11" fmla="*/ 311 w 311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" h="188">
                  <a:moveTo>
                    <a:pt x="311" y="188"/>
                  </a:moveTo>
                  <a:cubicBezTo>
                    <a:pt x="273" y="121"/>
                    <a:pt x="236" y="54"/>
                    <a:pt x="184" y="27"/>
                  </a:cubicBezTo>
                  <a:cubicBezTo>
                    <a:pt x="132" y="0"/>
                    <a:pt x="66" y="13"/>
                    <a:pt x="0" y="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1" name="Object 54">
              <a:extLst>
                <a:ext uri="{FF2B5EF4-FFF2-40B4-BE49-F238E27FC236}">
                  <a16:creationId xmlns:a16="http://schemas.microsoft.com/office/drawing/2014/main" id="{0A3921B1-CAE4-914E-8FDD-A1AB198E52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23" y="1744"/>
            <a:ext cx="322" cy="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17" name="Equation" r:id="rId4" imgW="508000" imgH="190500" progId="Equation.3">
                    <p:embed/>
                  </p:oleObj>
                </mc:Choice>
                <mc:Fallback>
                  <p:oleObj name="Equation" r:id="rId4" imgW="508000" imgH="190500" progId="Equation.3">
                    <p:embed/>
                    <p:pic>
                      <p:nvPicPr>
                        <p:cNvPr id="109616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3" y="1744"/>
                          <a:ext cx="322" cy="1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Line 55">
              <a:extLst>
                <a:ext uri="{FF2B5EF4-FFF2-40B4-BE49-F238E27FC236}">
                  <a16:creationId xmlns:a16="http://schemas.microsoft.com/office/drawing/2014/main" id="{D5BF1FC3-1F19-1E43-8BB7-8F15837767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7" y="1791"/>
              <a:ext cx="334" cy="7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56">
              <a:extLst>
                <a:ext uri="{FF2B5EF4-FFF2-40B4-BE49-F238E27FC236}">
                  <a16:creationId xmlns:a16="http://schemas.microsoft.com/office/drawing/2014/main" id="{A62611BE-CC79-C048-AC2B-D0D77AC50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3" y="1768"/>
              <a:ext cx="0" cy="7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57">
              <a:extLst>
                <a:ext uri="{FF2B5EF4-FFF2-40B4-BE49-F238E27FC236}">
                  <a16:creationId xmlns:a16="http://schemas.microsoft.com/office/drawing/2014/main" id="{C77848D3-A77A-8E42-B637-94B0B39EE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" y="1963"/>
              <a:ext cx="208" cy="68"/>
            </a:xfrm>
            <a:custGeom>
              <a:avLst/>
              <a:gdLst>
                <a:gd name="T0" fmla="*/ 0 w 271"/>
                <a:gd name="T1" fmla="*/ 3 h 80"/>
                <a:gd name="T2" fmla="*/ 5 w 271"/>
                <a:gd name="T3" fmla="*/ 3 h 80"/>
                <a:gd name="T4" fmla="*/ 9 w 271"/>
                <a:gd name="T5" fmla="*/ 10 h 80"/>
                <a:gd name="T6" fmla="*/ 0 60000 65536"/>
                <a:gd name="T7" fmla="*/ 0 60000 65536"/>
                <a:gd name="T8" fmla="*/ 0 60000 65536"/>
                <a:gd name="T9" fmla="*/ 0 w 271"/>
                <a:gd name="T10" fmla="*/ 0 h 80"/>
                <a:gd name="T11" fmla="*/ 271 w 271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1" h="80">
                  <a:moveTo>
                    <a:pt x="0" y="11"/>
                  </a:moveTo>
                  <a:cubicBezTo>
                    <a:pt x="58" y="5"/>
                    <a:pt x="116" y="0"/>
                    <a:pt x="161" y="11"/>
                  </a:cubicBezTo>
                  <a:cubicBezTo>
                    <a:pt x="206" y="22"/>
                    <a:pt x="238" y="51"/>
                    <a:pt x="271" y="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8">
            <a:extLst>
              <a:ext uri="{FF2B5EF4-FFF2-40B4-BE49-F238E27FC236}">
                <a16:creationId xmlns:a16="http://schemas.microsoft.com/office/drawing/2014/main" id="{CA4EBBC8-73FD-B443-9628-EE4D7290BB8B}"/>
              </a:ext>
            </a:extLst>
          </p:cNvPr>
          <p:cNvGrpSpPr>
            <a:grpSpLocks/>
          </p:cNvGrpSpPr>
          <p:nvPr/>
        </p:nvGrpSpPr>
        <p:grpSpPr bwMode="auto">
          <a:xfrm>
            <a:off x="6906343" y="1771941"/>
            <a:ext cx="1185862" cy="3736975"/>
            <a:chOff x="3503" y="528"/>
            <a:chExt cx="747" cy="2402"/>
          </a:xfrm>
        </p:grpSpPr>
        <p:sp>
          <p:nvSpPr>
            <p:cNvPr id="55" name="Line 59">
              <a:extLst>
                <a:ext uri="{FF2B5EF4-FFF2-40B4-BE49-F238E27FC236}">
                  <a16:creationId xmlns:a16="http://schemas.microsoft.com/office/drawing/2014/main" id="{2CD5A63E-5885-D446-BB58-D4BA151805D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91111" flipH="1" flipV="1">
              <a:off x="3589" y="2531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60">
              <a:extLst>
                <a:ext uri="{FF2B5EF4-FFF2-40B4-BE49-F238E27FC236}">
                  <a16:creationId xmlns:a16="http://schemas.microsoft.com/office/drawing/2014/main" id="{B40CE80A-40C7-6342-9117-A37209EAFA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91111" flipH="1" flipV="1">
              <a:off x="4091" y="2002"/>
              <a:ext cx="0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61">
              <a:extLst>
                <a:ext uri="{FF2B5EF4-FFF2-40B4-BE49-F238E27FC236}">
                  <a16:creationId xmlns:a16="http://schemas.microsoft.com/office/drawing/2014/main" id="{5D3709AA-B6E8-F646-8679-E07FFED32E9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708889" flipV="1">
              <a:off x="3503" y="2072"/>
              <a:ext cx="565" cy="3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" name="Group 62">
              <a:extLst>
                <a:ext uri="{FF2B5EF4-FFF2-40B4-BE49-F238E27FC236}">
                  <a16:creationId xmlns:a16="http://schemas.microsoft.com/office/drawing/2014/main" id="{51ED7DB6-6E25-A14E-8191-857677845F6E}"/>
                </a:ext>
              </a:extLst>
            </p:cNvPr>
            <p:cNvGrpSpPr>
              <a:grpSpLocks/>
            </p:cNvGrpSpPr>
            <p:nvPr/>
          </p:nvGrpSpPr>
          <p:grpSpPr bwMode="auto">
            <a:xfrm rot="-891111">
              <a:off x="3649" y="1031"/>
              <a:ext cx="575" cy="557"/>
              <a:chOff x="1952" y="1021"/>
              <a:chExt cx="575" cy="557"/>
            </a:xfrm>
          </p:grpSpPr>
          <p:sp>
            <p:nvSpPr>
              <p:cNvPr id="81" name="Line 63">
                <a:extLst>
                  <a:ext uri="{FF2B5EF4-FFF2-40B4-BE49-F238E27FC236}">
                    <a16:creationId xmlns:a16="http://schemas.microsoft.com/office/drawing/2014/main" id="{1DF66BBD-70A1-724C-97F8-B3551B3D4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2" y="1190"/>
                <a:ext cx="565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64">
                <a:extLst>
                  <a:ext uri="{FF2B5EF4-FFF2-40B4-BE49-F238E27FC236}">
                    <a16:creationId xmlns:a16="http://schemas.microsoft.com/office/drawing/2014/main" id="{1CEAC1C6-9C0E-7E44-A0A7-0A2523FFB8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021"/>
                <a:ext cx="565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65">
                <a:extLst>
                  <a:ext uri="{FF2B5EF4-FFF2-40B4-BE49-F238E27FC236}">
                    <a16:creationId xmlns:a16="http://schemas.microsoft.com/office/drawing/2014/main" id="{0BAD1099-EB8D-8341-A5D4-0B7D6A39B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1405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66">
                <a:extLst>
                  <a:ext uri="{FF2B5EF4-FFF2-40B4-BE49-F238E27FC236}">
                    <a16:creationId xmlns:a16="http://schemas.microsoft.com/office/drawing/2014/main" id="{7657E0A9-48B2-9F42-AED9-F1CF7B7E7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1" y="1028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" name="Group 67">
              <a:extLst>
                <a:ext uri="{FF2B5EF4-FFF2-40B4-BE49-F238E27FC236}">
                  <a16:creationId xmlns:a16="http://schemas.microsoft.com/office/drawing/2014/main" id="{C3CFF609-F168-014B-A77D-5E5EBA88F87C}"/>
                </a:ext>
              </a:extLst>
            </p:cNvPr>
            <p:cNvGrpSpPr>
              <a:grpSpLocks/>
            </p:cNvGrpSpPr>
            <p:nvPr/>
          </p:nvGrpSpPr>
          <p:grpSpPr bwMode="auto">
            <a:xfrm rot="-891111">
              <a:off x="3638" y="1270"/>
              <a:ext cx="575" cy="557"/>
              <a:chOff x="1952" y="1021"/>
              <a:chExt cx="575" cy="557"/>
            </a:xfrm>
          </p:grpSpPr>
          <p:sp>
            <p:nvSpPr>
              <p:cNvPr id="77" name="Line 68">
                <a:extLst>
                  <a:ext uri="{FF2B5EF4-FFF2-40B4-BE49-F238E27FC236}">
                    <a16:creationId xmlns:a16="http://schemas.microsoft.com/office/drawing/2014/main" id="{41964717-CDAC-5F44-A5DB-22D9B085B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2" y="1190"/>
                <a:ext cx="565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69">
                <a:extLst>
                  <a:ext uri="{FF2B5EF4-FFF2-40B4-BE49-F238E27FC236}">
                    <a16:creationId xmlns:a16="http://schemas.microsoft.com/office/drawing/2014/main" id="{483674D4-32C8-8D4E-ACE9-1B838B9E42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021"/>
                <a:ext cx="565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70">
                <a:extLst>
                  <a:ext uri="{FF2B5EF4-FFF2-40B4-BE49-F238E27FC236}">
                    <a16:creationId xmlns:a16="http://schemas.microsoft.com/office/drawing/2014/main" id="{F3B72A5B-DFB4-4740-A0C6-133FD926C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1405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71">
                <a:extLst>
                  <a:ext uri="{FF2B5EF4-FFF2-40B4-BE49-F238E27FC236}">
                    <a16:creationId xmlns:a16="http://schemas.microsoft.com/office/drawing/2014/main" id="{523F84B7-41C8-214F-B199-C9A8E2A9D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1" y="1028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72">
              <a:extLst>
                <a:ext uri="{FF2B5EF4-FFF2-40B4-BE49-F238E27FC236}">
                  <a16:creationId xmlns:a16="http://schemas.microsoft.com/office/drawing/2014/main" id="{927319C8-77FA-3C49-A623-6CFDC2457EDC}"/>
                </a:ext>
              </a:extLst>
            </p:cNvPr>
            <p:cNvGrpSpPr>
              <a:grpSpLocks/>
            </p:cNvGrpSpPr>
            <p:nvPr/>
          </p:nvGrpSpPr>
          <p:grpSpPr bwMode="auto">
            <a:xfrm rot="-891111">
              <a:off x="3600" y="1535"/>
              <a:ext cx="575" cy="557"/>
              <a:chOff x="1952" y="1021"/>
              <a:chExt cx="575" cy="557"/>
            </a:xfrm>
          </p:grpSpPr>
          <p:sp>
            <p:nvSpPr>
              <p:cNvPr id="73" name="Line 73">
                <a:extLst>
                  <a:ext uri="{FF2B5EF4-FFF2-40B4-BE49-F238E27FC236}">
                    <a16:creationId xmlns:a16="http://schemas.microsoft.com/office/drawing/2014/main" id="{94CBE9F0-33A0-7A45-9E98-76418A0AB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2" y="1190"/>
                <a:ext cx="565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74">
                <a:extLst>
                  <a:ext uri="{FF2B5EF4-FFF2-40B4-BE49-F238E27FC236}">
                    <a16:creationId xmlns:a16="http://schemas.microsoft.com/office/drawing/2014/main" id="{D98DCBA4-B106-534A-A666-9F579F7A9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021"/>
                <a:ext cx="565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5">
                <a:extLst>
                  <a:ext uri="{FF2B5EF4-FFF2-40B4-BE49-F238E27FC236}">
                    <a16:creationId xmlns:a16="http://schemas.microsoft.com/office/drawing/2014/main" id="{CD4FFA55-5F01-8A4F-9848-FA2F1077FB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1405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76">
                <a:extLst>
                  <a:ext uri="{FF2B5EF4-FFF2-40B4-BE49-F238E27FC236}">
                    <a16:creationId xmlns:a16="http://schemas.microsoft.com/office/drawing/2014/main" id="{7E09432E-0DCA-6647-A74C-F66DA8ADD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1" y="1028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77">
              <a:extLst>
                <a:ext uri="{FF2B5EF4-FFF2-40B4-BE49-F238E27FC236}">
                  <a16:creationId xmlns:a16="http://schemas.microsoft.com/office/drawing/2014/main" id="{87707954-6839-B947-B235-BD03869E24C4}"/>
                </a:ext>
              </a:extLst>
            </p:cNvPr>
            <p:cNvGrpSpPr>
              <a:grpSpLocks/>
            </p:cNvGrpSpPr>
            <p:nvPr/>
          </p:nvGrpSpPr>
          <p:grpSpPr bwMode="auto">
            <a:xfrm rot="-891111">
              <a:off x="3566" y="1798"/>
              <a:ext cx="575" cy="557"/>
              <a:chOff x="1952" y="1021"/>
              <a:chExt cx="575" cy="557"/>
            </a:xfrm>
          </p:grpSpPr>
          <p:sp>
            <p:nvSpPr>
              <p:cNvPr id="69" name="Line 78">
                <a:extLst>
                  <a:ext uri="{FF2B5EF4-FFF2-40B4-BE49-F238E27FC236}">
                    <a16:creationId xmlns:a16="http://schemas.microsoft.com/office/drawing/2014/main" id="{6707FCF0-C69F-F544-8988-EDB7251E1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2" y="1190"/>
                <a:ext cx="565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79">
                <a:extLst>
                  <a:ext uri="{FF2B5EF4-FFF2-40B4-BE49-F238E27FC236}">
                    <a16:creationId xmlns:a16="http://schemas.microsoft.com/office/drawing/2014/main" id="{3C7152C2-AAEC-C14A-B60D-9C1AF2DD2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021"/>
                <a:ext cx="565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80">
                <a:extLst>
                  <a:ext uri="{FF2B5EF4-FFF2-40B4-BE49-F238E27FC236}">
                    <a16:creationId xmlns:a16="http://schemas.microsoft.com/office/drawing/2014/main" id="{1E7E9814-67D7-D745-94C6-C8F239DF6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1405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81">
                <a:extLst>
                  <a:ext uri="{FF2B5EF4-FFF2-40B4-BE49-F238E27FC236}">
                    <a16:creationId xmlns:a16="http://schemas.microsoft.com/office/drawing/2014/main" id="{58C96855-ADA2-C54E-A6D6-771DB1E92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1" y="1028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" name="Line 82">
              <a:extLst>
                <a:ext uri="{FF2B5EF4-FFF2-40B4-BE49-F238E27FC236}">
                  <a16:creationId xmlns:a16="http://schemas.microsoft.com/office/drawing/2014/main" id="{B05C2F34-336A-BB45-8989-BB7EB36D6A6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91111">
              <a:off x="4164" y="668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83">
              <a:extLst>
                <a:ext uri="{FF2B5EF4-FFF2-40B4-BE49-F238E27FC236}">
                  <a16:creationId xmlns:a16="http://schemas.microsoft.com/office/drawing/2014/main" id="{898DBA2A-7775-B843-B8DE-47597BCE600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91111">
              <a:off x="3662" y="811"/>
              <a:ext cx="0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84">
              <a:extLst>
                <a:ext uri="{FF2B5EF4-FFF2-40B4-BE49-F238E27FC236}">
                  <a16:creationId xmlns:a16="http://schemas.microsoft.com/office/drawing/2014/main" id="{F7394345-BD55-A046-B204-A98F72E8577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708889" flipH="1">
              <a:off x="3685" y="967"/>
              <a:ext cx="565" cy="3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85">
              <a:extLst>
                <a:ext uri="{FF2B5EF4-FFF2-40B4-BE49-F238E27FC236}">
                  <a16:creationId xmlns:a16="http://schemas.microsoft.com/office/drawing/2014/main" id="{19A935C9-2F6F-F842-829E-859A96B06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7" y="528"/>
              <a:ext cx="6" cy="2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86">
              <a:extLst>
                <a:ext uri="{FF2B5EF4-FFF2-40B4-BE49-F238E27FC236}">
                  <a16:creationId xmlns:a16="http://schemas.microsoft.com/office/drawing/2014/main" id="{497AF272-49A3-9A4E-B4B2-95831649BF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1" y="1134"/>
              <a:ext cx="167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87">
              <a:extLst>
                <a:ext uri="{FF2B5EF4-FFF2-40B4-BE49-F238E27FC236}">
                  <a16:creationId xmlns:a16="http://schemas.microsoft.com/office/drawing/2014/main" id="{6361145D-5901-C342-AA14-61AE744DF6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2" y="674"/>
              <a:ext cx="554" cy="1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88">
              <a:extLst>
                <a:ext uri="{FF2B5EF4-FFF2-40B4-BE49-F238E27FC236}">
                  <a16:creationId xmlns:a16="http://schemas.microsoft.com/office/drawing/2014/main" id="{229D1112-7F9D-3843-B955-A3E4516A6E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9" y="2608"/>
              <a:ext cx="554" cy="1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" name="Group 89">
            <a:extLst>
              <a:ext uri="{FF2B5EF4-FFF2-40B4-BE49-F238E27FC236}">
                <a16:creationId xmlns:a16="http://schemas.microsoft.com/office/drawing/2014/main" id="{F4ABB9EE-2FC6-DA4C-B7E9-233C26F172C3}"/>
              </a:ext>
            </a:extLst>
          </p:cNvPr>
          <p:cNvGrpSpPr>
            <a:grpSpLocks/>
          </p:cNvGrpSpPr>
          <p:nvPr/>
        </p:nvGrpSpPr>
        <p:grpSpPr bwMode="auto">
          <a:xfrm>
            <a:off x="8047755" y="1260766"/>
            <a:ext cx="744538" cy="1274763"/>
            <a:chOff x="2976" y="968"/>
            <a:chExt cx="469" cy="803"/>
          </a:xfrm>
        </p:grpSpPr>
        <p:sp>
          <p:nvSpPr>
            <p:cNvPr id="86" name="Line 90">
              <a:extLst>
                <a:ext uri="{FF2B5EF4-FFF2-40B4-BE49-F238E27FC236}">
                  <a16:creationId xmlns:a16="http://schemas.microsoft.com/office/drawing/2014/main" id="{4FB53A4B-7F8A-274B-B9C2-4B59C80AF2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3" y="1339"/>
              <a:ext cx="24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91">
              <a:extLst>
                <a:ext uri="{FF2B5EF4-FFF2-40B4-BE49-F238E27FC236}">
                  <a16:creationId xmlns:a16="http://schemas.microsoft.com/office/drawing/2014/main" id="{760AF859-E153-9B4A-8D3E-5A2A671B47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1444"/>
              <a:ext cx="404" cy="3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92">
              <a:extLst>
                <a:ext uri="{FF2B5EF4-FFF2-40B4-BE49-F238E27FC236}">
                  <a16:creationId xmlns:a16="http://schemas.microsoft.com/office/drawing/2014/main" id="{425B2D31-6B01-A54D-B51A-F1E9EF883115}"/>
                </a:ext>
              </a:extLst>
            </p:cNvPr>
            <p:cNvSpPr>
              <a:spLocks/>
            </p:cNvSpPr>
            <p:nvPr/>
          </p:nvSpPr>
          <p:spPr bwMode="auto">
            <a:xfrm rot="-618290">
              <a:off x="2976" y="1285"/>
              <a:ext cx="196" cy="87"/>
            </a:xfrm>
            <a:custGeom>
              <a:avLst/>
              <a:gdLst>
                <a:gd name="T0" fmla="*/ 1716089 w 92"/>
                <a:gd name="T1" fmla="*/ 0 h 69"/>
                <a:gd name="T2" fmla="*/ 857117 w 92"/>
                <a:gd name="T3" fmla="*/ 376 h 69"/>
                <a:gd name="T4" fmla="*/ 0 w 92"/>
                <a:gd name="T5" fmla="*/ 1415 h 69"/>
                <a:gd name="T6" fmla="*/ 0 60000 65536"/>
                <a:gd name="T7" fmla="*/ 0 60000 65536"/>
                <a:gd name="T8" fmla="*/ 0 60000 65536"/>
                <a:gd name="T9" fmla="*/ 0 w 92"/>
                <a:gd name="T10" fmla="*/ 0 h 69"/>
                <a:gd name="T11" fmla="*/ 92 w 92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69">
                  <a:moveTo>
                    <a:pt x="92" y="0"/>
                  </a:moveTo>
                  <a:cubicBezTo>
                    <a:pt x="76" y="3"/>
                    <a:pt x="61" y="6"/>
                    <a:pt x="46" y="18"/>
                  </a:cubicBezTo>
                  <a:cubicBezTo>
                    <a:pt x="31" y="30"/>
                    <a:pt x="15" y="49"/>
                    <a:pt x="0" y="6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89" name="Object 93">
              <a:extLst>
                <a:ext uri="{FF2B5EF4-FFF2-40B4-BE49-F238E27FC236}">
                  <a16:creationId xmlns:a16="http://schemas.microsoft.com/office/drawing/2014/main" id="{F8CC7D8E-5377-2F4B-99FD-C385A6F795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92" y="968"/>
            <a:ext cx="350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18" name="Equation" r:id="rId6" imgW="368140" imgH="317362" progId="Equation.3">
                    <p:embed/>
                  </p:oleObj>
                </mc:Choice>
                <mc:Fallback>
                  <p:oleObj name="Equation" r:id="rId6" imgW="368140" imgH="317362" progId="Equation.3">
                    <p:embed/>
                    <p:pic>
                      <p:nvPicPr>
                        <p:cNvPr id="109581" name="Object 9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2" y="968"/>
                          <a:ext cx="350" cy="3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54F07B4-B6D0-9B4D-BF4A-C04634D4430F}"/>
                  </a:ext>
                </a:extLst>
              </p:cNvPr>
              <p:cNvSpPr/>
              <p:nvPr/>
            </p:nvSpPr>
            <p:spPr>
              <a:xfrm>
                <a:off x="4208078" y="5851816"/>
                <a:ext cx="2556982" cy="774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/>
                  <a:t>=½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/>
                  <a:t>=½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54F07B4-B6D0-9B4D-BF4A-C04634D44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078" y="5851816"/>
                <a:ext cx="2556982" cy="774571"/>
              </a:xfrm>
              <a:prstGeom prst="rect">
                <a:avLst/>
              </a:prstGeom>
              <a:blipFill>
                <a:blip r:embed="rId8"/>
                <a:stretch>
                  <a:fillRect t="-3226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647A9379-CFA0-B143-98B7-EE17019D8922}"/>
                  </a:ext>
                </a:extLst>
              </p:cNvPr>
              <p:cNvSpPr txBox="1"/>
              <p:nvPr/>
            </p:nvSpPr>
            <p:spPr>
              <a:xfrm>
                <a:off x="6772406" y="5883875"/>
                <a:ext cx="2110001" cy="788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Specimen rotation = 0</a:t>
                </a:r>
              </a:p>
              <a:p>
                <a:r>
                  <a:rPr lang="en-US" sz="1400"/>
                  <a:t>Lattice rotation </a:t>
                </a:r>
              </a:p>
              <a:p>
                <a:r>
                  <a:rPr lang="en-US" sz="1400"/>
                  <a:t>	then must be </a:t>
                </a:r>
                <a:r>
                  <a:rPr lang="en-US" sz="1400">
                    <a:latin typeface="Symbol" pitchFamily="2" charset="2"/>
                  </a:rPr>
                  <a:t>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647A9379-CFA0-B143-98B7-EE17019D8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406" y="5883875"/>
                <a:ext cx="2110001" cy="788486"/>
              </a:xfrm>
              <a:prstGeom prst="rect">
                <a:avLst/>
              </a:prstGeom>
              <a:blipFill>
                <a:blip r:embed="rId9"/>
                <a:stretch>
                  <a:fillRect l="-599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3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C1BB-9026-514E-A3C9-6A5C41DF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3 tensile test measures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305A5-70A8-3647-B8C5-0CA94A6B1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68" y="2523006"/>
            <a:ext cx="4768949" cy="3464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5524A-EDD1-F247-90EF-1C52D1722AF8}"/>
              </a:ext>
            </a:extLst>
          </p:cNvPr>
          <p:cNvSpPr txBox="1"/>
          <p:nvPr/>
        </p:nvSpPr>
        <p:spPr>
          <a:xfrm>
            <a:off x="4883382" y="1010853"/>
            <a:ext cx="3872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Pieces of data from tensile tests:  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yield strength, 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ultimate tensile strength, 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ductility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E7B64C-5F6C-FB45-8C50-66901AE1E64E}"/>
              </a:ext>
            </a:extLst>
          </p:cNvPr>
          <p:cNvSpPr txBox="1"/>
          <p:nvPr/>
        </p:nvSpPr>
        <p:spPr>
          <a:xfrm>
            <a:off x="1307500" y="255097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Yield</a:t>
            </a:r>
          </a:p>
          <a:p>
            <a:r>
              <a:rPr lang="en-US"/>
              <a:t>Strength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6D5EFB-C13E-E440-92EB-6C2299F285CF}"/>
              </a:ext>
            </a:extLst>
          </p:cNvPr>
          <p:cNvSpPr txBox="1"/>
          <p:nvPr/>
        </p:nvSpPr>
        <p:spPr>
          <a:xfrm>
            <a:off x="2712842" y="244796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Ultimate strength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9B6C2C-22A4-E041-BA79-EEFAB2910DB4}"/>
              </a:ext>
            </a:extLst>
          </p:cNvPr>
          <p:cNvSpPr txBox="1"/>
          <p:nvPr/>
        </p:nvSpPr>
        <p:spPr>
          <a:xfrm>
            <a:off x="4324930" y="3581477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Strain to failure</a:t>
            </a:r>
          </a:p>
          <a:p>
            <a:r>
              <a:rPr lang="en-US"/>
              <a:t>Ductility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71FD6F-CF33-F04B-8363-31C1D4B33CB8}"/>
              </a:ext>
            </a:extLst>
          </p:cNvPr>
          <p:cNvSpPr/>
          <p:nvPr/>
        </p:nvSpPr>
        <p:spPr>
          <a:xfrm>
            <a:off x="2061989" y="4669665"/>
            <a:ext cx="2005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Toughness (Area)</a:t>
            </a:r>
          </a:p>
        </p:txBody>
      </p:sp>
    </p:spTree>
    <p:extLst>
      <p:ext uri="{BB962C8B-B14F-4D97-AF65-F5344CB8AC3E}">
        <p14:creationId xmlns:p14="http://schemas.microsoft.com/office/powerpoint/2010/main" val="22048385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C5E4-AA35-5C4D-BFBA-1393FCEC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Single crystal in a polycrystal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69D56BC7-E572-364A-A911-129B459149F6}"/>
              </a:ext>
            </a:extLst>
          </p:cNvPr>
          <p:cNvGrpSpPr>
            <a:grpSpLocks/>
          </p:cNvGrpSpPr>
          <p:nvPr/>
        </p:nvGrpSpPr>
        <p:grpSpPr bwMode="auto">
          <a:xfrm>
            <a:off x="2319453" y="2583610"/>
            <a:ext cx="1143000" cy="1143000"/>
            <a:chOff x="3936" y="1536"/>
            <a:chExt cx="1248" cy="1200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236901C6-4F3F-324A-853D-3EC3727BB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36"/>
              <a:ext cx="1248" cy="1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90999" tIns="45498" rIns="90999" bIns="45498" anchor="ctr"/>
            <a:lstStyle/>
            <a:p>
              <a:pPr eaLnBrk="0" hangingPunct="0"/>
              <a:endParaRPr lang="en-US"/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E645BD7A-F029-E14B-BC91-9AF24BF3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1536"/>
              <a:ext cx="336" cy="336"/>
            </a:xfrm>
            <a:custGeom>
              <a:avLst/>
              <a:gdLst>
                <a:gd name="T0" fmla="*/ 336 w 336"/>
                <a:gd name="T1" fmla="*/ 0 h 336"/>
                <a:gd name="T2" fmla="*/ 240 w 336"/>
                <a:gd name="T3" fmla="*/ 288 h 336"/>
                <a:gd name="T4" fmla="*/ 0 w 336"/>
                <a:gd name="T5" fmla="*/ 336 h 336"/>
                <a:gd name="T6" fmla="*/ 0 60000 65536"/>
                <a:gd name="T7" fmla="*/ 0 60000 65536"/>
                <a:gd name="T8" fmla="*/ 0 60000 65536"/>
                <a:gd name="T9" fmla="*/ 0 w 336"/>
                <a:gd name="T10" fmla="*/ 0 h 336"/>
                <a:gd name="T11" fmla="*/ 336 w 33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336">
                  <a:moveTo>
                    <a:pt x="336" y="0"/>
                  </a:moveTo>
                  <a:lnTo>
                    <a:pt x="240" y="288"/>
                  </a:ln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A078AEE5-C464-1246-8BA3-630D2026F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1536"/>
              <a:ext cx="624" cy="384"/>
            </a:xfrm>
            <a:custGeom>
              <a:avLst/>
              <a:gdLst>
                <a:gd name="T0" fmla="*/ 0 w 624"/>
                <a:gd name="T1" fmla="*/ 0 h 384"/>
                <a:gd name="T2" fmla="*/ 240 w 624"/>
                <a:gd name="T3" fmla="*/ 384 h 384"/>
                <a:gd name="T4" fmla="*/ 624 w 624"/>
                <a:gd name="T5" fmla="*/ 288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0"/>
                  </a:moveTo>
                  <a:lnTo>
                    <a:pt x="240" y="384"/>
                  </a:lnTo>
                  <a:lnTo>
                    <a:pt x="624" y="28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6BAD7F71-D76E-D942-8BB8-FA44AFF83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824"/>
              <a:ext cx="624" cy="384"/>
            </a:xfrm>
            <a:custGeom>
              <a:avLst/>
              <a:gdLst>
                <a:gd name="T0" fmla="*/ 0 w 624"/>
                <a:gd name="T1" fmla="*/ 0 h 384"/>
                <a:gd name="T2" fmla="*/ 240 w 624"/>
                <a:gd name="T3" fmla="*/ 336 h 384"/>
                <a:gd name="T4" fmla="*/ 576 w 624"/>
                <a:gd name="T5" fmla="*/ 384 h 384"/>
                <a:gd name="T6" fmla="*/ 624 w 624"/>
                <a:gd name="T7" fmla="*/ 96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384"/>
                <a:gd name="T14" fmla="*/ 624 w 624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384">
                  <a:moveTo>
                    <a:pt x="0" y="0"/>
                  </a:moveTo>
                  <a:lnTo>
                    <a:pt x="240" y="336"/>
                  </a:lnTo>
                  <a:lnTo>
                    <a:pt x="576" y="384"/>
                  </a:lnTo>
                  <a:lnTo>
                    <a:pt x="624" y="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DEEE4359-E70A-F046-9DAE-26A1778D3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2160"/>
              <a:ext cx="480" cy="384"/>
            </a:xfrm>
            <a:custGeom>
              <a:avLst/>
              <a:gdLst>
                <a:gd name="T0" fmla="*/ 480 w 480"/>
                <a:gd name="T1" fmla="*/ 0 h 384"/>
                <a:gd name="T2" fmla="*/ 336 w 480"/>
                <a:gd name="T3" fmla="*/ 336 h 384"/>
                <a:gd name="T4" fmla="*/ 0 w 480"/>
                <a:gd name="T5" fmla="*/ 384 h 384"/>
                <a:gd name="T6" fmla="*/ 0 60000 65536"/>
                <a:gd name="T7" fmla="*/ 0 60000 65536"/>
                <a:gd name="T8" fmla="*/ 0 60000 65536"/>
                <a:gd name="T9" fmla="*/ 0 w 480"/>
                <a:gd name="T10" fmla="*/ 0 h 384"/>
                <a:gd name="T11" fmla="*/ 480 w 480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384">
                  <a:moveTo>
                    <a:pt x="480" y="0"/>
                  </a:moveTo>
                  <a:lnTo>
                    <a:pt x="336" y="336"/>
                  </a:lnTo>
                  <a:lnTo>
                    <a:pt x="0" y="38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8BA40D16-3408-CE4C-8BCA-4A034F607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2208"/>
              <a:ext cx="576" cy="528"/>
            </a:xfrm>
            <a:custGeom>
              <a:avLst/>
              <a:gdLst>
                <a:gd name="T0" fmla="*/ 0 w 576"/>
                <a:gd name="T1" fmla="*/ 288 h 528"/>
                <a:gd name="T2" fmla="*/ 240 w 576"/>
                <a:gd name="T3" fmla="*/ 528 h 528"/>
                <a:gd name="T4" fmla="*/ 576 w 576"/>
                <a:gd name="T5" fmla="*/ 384 h 528"/>
                <a:gd name="T6" fmla="*/ 480 w 576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288"/>
                  </a:moveTo>
                  <a:lnTo>
                    <a:pt x="240" y="528"/>
                  </a:lnTo>
                  <a:lnTo>
                    <a:pt x="576" y="384"/>
                  </a:lnTo>
                  <a:lnTo>
                    <a:pt x="4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10" name="Line 20">
              <a:extLst>
                <a:ext uri="{FF2B5EF4-FFF2-40B4-BE49-F238E27FC236}">
                  <a16:creationId xmlns:a16="http://schemas.microsoft.com/office/drawing/2014/main" id="{2EEDEA96-82D5-A242-BCF1-5FDCFCEA6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2592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59">
            <a:extLst>
              <a:ext uri="{FF2B5EF4-FFF2-40B4-BE49-F238E27FC236}">
                <a16:creationId xmlns:a16="http://schemas.microsoft.com/office/drawing/2014/main" id="{43DE7561-E3F0-1445-AC73-C7EE7083D964}"/>
              </a:ext>
            </a:extLst>
          </p:cNvPr>
          <p:cNvGrpSpPr>
            <a:grpSpLocks/>
          </p:cNvGrpSpPr>
          <p:nvPr/>
        </p:nvGrpSpPr>
        <p:grpSpPr bwMode="auto">
          <a:xfrm>
            <a:off x="3889737" y="4574565"/>
            <a:ext cx="990600" cy="2057400"/>
            <a:chOff x="4752" y="1440"/>
            <a:chExt cx="624" cy="1296"/>
          </a:xfrm>
        </p:grpSpPr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666BE63B-0387-B442-A41D-B70F60BBC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1440"/>
              <a:ext cx="144" cy="336"/>
            </a:xfrm>
            <a:custGeom>
              <a:avLst/>
              <a:gdLst>
                <a:gd name="T0" fmla="*/ 0 w 144"/>
                <a:gd name="T1" fmla="*/ 0 h 336"/>
                <a:gd name="T2" fmla="*/ 0 w 144"/>
                <a:gd name="T3" fmla="*/ 336 h 336"/>
                <a:gd name="T4" fmla="*/ 96 w 144"/>
                <a:gd name="T5" fmla="*/ 288 h 336"/>
                <a:gd name="T6" fmla="*/ 144 w 144"/>
                <a:gd name="T7" fmla="*/ 0 h 336"/>
                <a:gd name="T8" fmla="*/ 0 w 144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336"/>
                <a:gd name="T17" fmla="*/ 144 w 14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336">
                  <a:moveTo>
                    <a:pt x="0" y="0"/>
                  </a:moveTo>
                  <a:lnTo>
                    <a:pt x="0" y="336"/>
                  </a:lnTo>
                  <a:lnTo>
                    <a:pt x="96" y="28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13" name="Freeform 52">
              <a:extLst>
                <a:ext uri="{FF2B5EF4-FFF2-40B4-BE49-F238E27FC236}">
                  <a16:creationId xmlns:a16="http://schemas.microsoft.com/office/drawing/2014/main" id="{B8A1896A-5369-7D4A-8BAD-908A9143D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1776"/>
              <a:ext cx="240" cy="720"/>
            </a:xfrm>
            <a:custGeom>
              <a:avLst/>
              <a:gdLst>
                <a:gd name="T0" fmla="*/ 0 w 240"/>
                <a:gd name="T1" fmla="*/ 48 h 720"/>
                <a:gd name="T2" fmla="*/ 96 w 240"/>
                <a:gd name="T3" fmla="*/ 0 h 720"/>
                <a:gd name="T4" fmla="*/ 240 w 240"/>
                <a:gd name="T5" fmla="*/ 288 h 720"/>
                <a:gd name="T6" fmla="*/ 144 w 240"/>
                <a:gd name="T7" fmla="*/ 672 h 720"/>
                <a:gd name="T8" fmla="*/ 0 w 240"/>
                <a:gd name="T9" fmla="*/ 720 h 720"/>
                <a:gd name="T10" fmla="*/ 0 w 240"/>
                <a:gd name="T11" fmla="*/ 48 h 7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0"/>
                <a:gd name="T19" fmla="*/ 0 h 720"/>
                <a:gd name="T20" fmla="*/ 240 w 240"/>
                <a:gd name="T21" fmla="*/ 720 h 7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0" h="720">
                  <a:moveTo>
                    <a:pt x="0" y="48"/>
                  </a:moveTo>
                  <a:lnTo>
                    <a:pt x="96" y="0"/>
                  </a:lnTo>
                  <a:lnTo>
                    <a:pt x="240" y="288"/>
                  </a:lnTo>
                  <a:lnTo>
                    <a:pt x="144" y="672"/>
                  </a:lnTo>
                  <a:lnTo>
                    <a:pt x="0" y="72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>
                <a:alpha val="32156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14" name="Freeform 53">
              <a:extLst>
                <a:ext uri="{FF2B5EF4-FFF2-40B4-BE49-F238E27FC236}">
                  <a16:creationId xmlns:a16="http://schemas.microsoft.com/office/drawing/2014/main" id="{F2B8FA92-2932-644E-942B-425B36B73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" y="1440"/>
              <a:ext cx="336" cy="720"/>
            </a:xfrm>
            <a:custGeom>
              <a:avLst/>
              <a:gdLst>
                <a:gd name="T0" fmla="*/ 48 w 336"/>
                <a:gd name="T1" fmla="*/ 0 h 720"/>
                <a:gd name="T2" fmla="*/ 192 w 336"/>
                <a:gd name="T3" fmla="*/ 0 h 720"/>
                <a:gd name="T4" fmla="*/ 336 w 336"/>
                <a:gd name="T5" fmla="*/ 384 h 720"/>
                <a:gd name="T6" fmla="*/ 288 w 336"/>
                <a:gd name="T7" fmla="*/ 720 h 720"/>
                <a:gd name="T8" fmla="*/ 144 w 336"/>
                <a:gd name="T9" fmla="*/ 624 h 720"/>
                <a:gd name="T10" fmla="*/ 0 w 336"/>
                <a:gd name="T11" fmla="*/ 288 h 720"/>
                <a:gd name="T12" fmla="*/ 96 w 336"/>
                <a:gd name="T13" fmla="*/ 0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6"/>
                <a:gd name="T22" fmla="*/ 0 h 720"/>
                <a:gd name="T23" fmla="*/ 336 w 336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6" h="720">
                  <a:moveTo>
                    <a:pt x="48" y="0"/>
                  </a:moveTo>
                  <a:lnTo>
                    <a:pt x="192" y="0"/>
                  </a:lnTo>
                  <a:lnTo>
                    <a:pt x="336" y="384"/>
                  </a:lnTo>
                  <a:lnTo>
                    <a:pt x="288" y="720"/>
                  </a:lnTo>
                  <a:lnTo>
                    <a:pt x="144" y="624"/>
                  </a:lnTo>
                  <a:lnTo>
                    <a:pt x="0" y="288"/>
                  </a:lnTo>
                  <a:lnTo>
                    <a:pt x="96" y="0"/>
                  </a:lnTo>
                </a:path>
              </a:pathLst>
            </a:cu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15" name="Freeform 54">
              <a:extLst>
                <a:ext uri="{FF2B5EF4-FFF2-40B4-BE49-F238E27FC236}">
                  <a16:creationId xmlns:a16="http://schemas.microsoft.com/office/drawing/2014/main" id="{B8C07319-97C1-5B41-ABCA-C9FAAF26F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2448"/>
              <a:ext cx="288" cy="288"/>
            </a:xfrm>
            <a:custGeom>
              <a:avLst/>
              <a:gdLst>
                <a:gd name="T0" fmla="*/ 0 w 288"/>
                <a:gd name="T1" fmla="*/ 48 h 288"/>
                <a:gd name="T2" fmla="*/ 192 w 288"/>
                <a:gd name="T3" fmla="*/ 0 h 288"/>
                <a:gd name="T4" fmla="*/ 288 w 288"/>
                <a:gd name="T5" fmla="*/ 288 h 288"/>
                <a:gd name="T6" fmla="*/ 0 w 288"/>
                <a:gd name="T7" fmla="*/ 240 h 288"/>
                <a:gd name="T8" fmla="*/ 0 w 288"/>
                <a:gd name="T9" fmla="*/ 4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88"/>
                <a:gd name="T17" fmla="*/ 288 w 28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88">
                  <a:moveTo>
                    <a:pt x="0" y="48"/>
                  </a:moveTo>
                  <a:lnTo>
                    <a:pt x="192" y="0"/>
                  </a:lnTo>
                  <a:lnTo>
                    <a:pt x="288" y="288"/>
                  </a:lnTo>
                  <a:lnTo>
                    <a:pt x="0" y="24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>
                <a:alpha val="4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16" name="Freeform 55">
              <a:extLst>
                <a:ext uri="{FF2B5EF4-FFF2-40B4-BE49-F238E27FC236}">
                  <a16:creationId xmlns:a16="http://schemas.microsoft.com/office/drawing/2014/main" id="{81C313AB-D1D6-F44B-9E00-160A77021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" y="1440"/>
              <a:ext cx="288" cy="336"/>
            </a:xfrm>
            <a:custGeom>
              <a:avLst/>
              <a:gdLst>
                <a:gd name="T0" fmla="*/ 0 w 288"/>
                <a:gd name="T1" fmla="*/ 0 h 336"/>
                <a:gd name="T2" fmla="*/ 288 w 288"/>
                <a:gd name="T3" fmla="*/ 0 h 336"/>
                <a:gd name="T4" fmla="*/ 288 w 288"/>
                <a:gd name="T5" fmla="*/ 288 h 336"/>
                <a:gd name="T6" fmla="*/ 144 w 288"/>
                <a:gd name="T7" fmla="*/ 336 h 336"/>
                <a:gd name="T8" fmla="*/ 0 w 288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36"/>
                <a:gd name="T17" fmla="*/ 288 w 288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36">
                  <a:moveTo>
                    <a:pt x="0" y="0"/>
                  </a:moveTo>
                  <a:lnTo>
                    <a:pt x="288" y="0"/>
                  </a:lnTo>
                  <a:lnTo>
                    <a:pt x="288" y="288"/>
                  </a:lnTo>
                  <a:lnTo>
                    <a:pt x="144" y="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9999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17" name="Freeform 56">
              <a:extLst>
                <a:ext uri="{FF2B5EF4-FFF2-40B4-BE49-F238E27FC236}">
                  <a16:creationId xmlns:a16="http://schemas.microsoft.com/office/drawing/2014/main" id="{BC35E6CB-519D-D64E-B229-83DDFD387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" y="1776"/>
              <a:ext cx="240" cy="768"/>
            </a:xfrm>
            <a:custGeom>
              <a:avLst/>
              <a:gdLst>
                <a:gd name="T0" fmla="*/ 96 w 240"/>
                <a:gd name="T1" fmla="*/ 96 h 768"/>
                <a:gd name="T2" fmla="*/ 240 w 240"/>
                <a:gd name="T3" fmla="*/ 0 h 768"/>
                <a:gd name="T4" fmla="*/ 240 w 240"/>
                <a:gd name="T5" fmla="*/ 768 h 768"/>
                <a:gd name="T6" fmla="*/ 48 w 240"/>
                <a:gd name="T7" fmla="*/ 720 h 768"/>
                <a:gd name="T8" fmla="*/ 0 w 240"/>
                <a:gd name="T9" fmla="*/ 384 h 768"/>
                <a:gd name="T10" fmla="*/ 96 w 240"/>
                <a:gd name="T11" fmla="*/ 96 h 7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0"/>
                <a:gd name="T19" fmla="*/ 0 h 768"/>
                <a:gd name="T20" fmla="*/ 240 w 240"/>
                <a:gd name="T21" fmla="*/ 768 h 7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0" h="768">
                  <a:moveTo>
                    <a:pt x="96" y="96"/>
                  </a:moveTo>
                  <a:lnTo>
                    <a:pt x="240" y="0"/>
                  </a:lnTo>
                  <a:lnTo>
                    <a:pt x="240" y="768"/>
                  </a:lnTo>
                  <a:lnTo>
                    <a:pt x="48" y="720"/>
                  </a:lnTo>
                  <a:lnTo>
                    <a:pt x="0" y="384"/>
                  </a:lnTo>
                  <a:lnTo>
                    <a:pt x="96" y="96"/>
                  </a:lnTo>
                  <a:close/>
                </a:path>
              </a:pathLst>
            </a:custGeom>
            <a:solidFill>
              <a:schemeClr val="accent1">
                <a:alpha val="38823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18" name="Freeform 57">
              <a:extLst>
                <a:ext uri="{FF2B5EF4-FFF2-40B4-BE49-F238E27FC236}">
                  <a16:creationId xmlns:a16="http://schemas.microsoft.com/office/drawing/2014/main" id="{212BBE82-9DF5-774A-9A5A-717927D2C109}"/>
                </a:ext>
              </a:extLst>
            </p:cNvPr>
            <p:cNvSpPr>
              <a:spLocks/>
            </p:cNvSpPr>
            <p:nvPr/>
          </p:nvSpPr>
          <p:spPr bwMode="auto">
            <a:xfrm rot="377542">
              <a:off x="4896" y="2112"/>
              <a:ext cx="336" cy="528"/>
            </a:xfrm>
            <a:custGeom>
              <a:avLst/>
              <a:gdLst>
                <a:gd name="T0" fmla="*/ 96 w 336"/>
                <a:gd name="T1" fmla="*/ 0 h 528"/>
                <a:gd name="T2" fmla="*/ 240 w 336"/>
                <a:gd name="T3" fmla="*/ 48 h 528"/>
                <a:gd name="T4" fmla="*/ 336 w 336"/>
                <a:gd name="T5" fmla="*/ 432 h 528"/>
                <a:gd name="T6" fmla="*/ 192 w 336"/>
                <a:gd name="T7" fmla="*/ 528 h 528"/>
                <a:gd name="T8" fmla="*/ 0 w 336"/>
                <a:gd name="T9" fmla="*/ 336 h 528"/>
                <a:gd name="T10" fmla="*/ 96 w 336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6"/>
                <a:gd name="T19" fmla="*/ 0 h 528"/>
                <a:gd name="T20" fmla="*/ 336 w 336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6" h="528">
                  <a:moveTo>
                    <a:pt x="96" y="0"/>
                  </a:moveTo>
                  <a:lnTo>
                    <a:pt x="240" y="48"/>
                  </a:lnTo>
                  <a:lnTo>
                    <a:pt x="336" y="432"/>
                  </a:lnTo>
                  <a:lnTo>
                    <a:pt x="192" y="528"/>
                  </a:lnTo>
                  <a:lnTo>
                    <a:pt x="0" y="33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>
                <a:alpha val="4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19" name="Freeform 58">
              <a:extLst>
                <a:ext uri="{FF2B5EF4-FFF2-40B4-BE49-F238E27FC236}">
                  <a16:creationId xmlns:a16="http://schemas.microsoft.com/office/drawing/2014/main" id="{F8216A50-F0BC-4542-8019-DD4621C2A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2544"/>
              <a:ext cx="336" cy="144"/>
            </a:xfrm>
            <a:custGeom>
              <a:avLst/>
              <a:gdLst>
                <a:gd name="T0" fmla="*/ 336 w 336"/>
                <a:gd name="T1" fmla="*/ 48 h 144"/>
                <a:gd name="T2" fmla="*/ 192 w 336"/>
                <a:gd name="T3" fmla="*/ 0 h 144"/>
                <a:gd name="T4" fmla="*/ 0 w 336"/>
                <a:gd name="T5" fmla="*/ 144 h 144"/>
                <a:gd name="T6" fmla="*/ 336 w 336"/>
                <a:gd name="T7" fmla="*/ 144 h 144"/>
                <a:gd name="T8" fmla="*/ 336 w 336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144"/>
                <a:gd name="T17" fmla="*/ 336 w 33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144">
                  <a:moveTo>
                    <a:pt x="336" y="48"/>
                  </a:moveTo>
                  <a:lnTo>
                    <a:pt x="192" y="0"/>
                  </a:lnTo>
                  <a:lnTo>
                    <a:pt x="0" y="144"/>
                  </a:lnTo>
                  <a:lnTo>
                    <a:pt x="336" y="144"/>
                  </a:lnTo>
                  <a:lnTo>
                    <a:pt x="336" y="48"/>
                  </a:lnTo>
                  <a:close/>
                </a:path>
              </a:pathLst>
            </a:cu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999" tIns="45498" rIns="90999" bIns="45498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6626CE-2B64-3240-832C-92D1D5A87081}"/>
              </a:ext>
            </a:extLst>
          </p:cNvPr>
          <p:cNvGrpSpPr/>
          <p:nvPr/>
        </p:nvGrpSpPr>
        <p:grpSpPr>
          <a:xfrm>
            <a:off x="5932285" y="2307945"/>
            <a:ext cx="1073638" cy="2019080"/>
            <a:chOff x="7553325" y="2133600"/>
            <a:chExt cx="850900" cy="1600200"/>
          </a:xfrm>
        </p:grpSpPr>
        <p:sp>
          <p:nvSpPr>
            <p:cNvPr id="21" name="Rectangle 44">
              <a:extLst>
                <a:ext uri="{FF2B5EF4-FFF2-40B4-BE49-F238E27FC236}">
                  <a16:creationId xmlns:a16="http://schemas.microsoft.com/office/drawing/2014/main" id="{E232C6C6-9FA2-834E-97F4-8DE1B15F0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3325" y="2133600"/>
              <a:ext cx="838200" cy="1600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90999" tIns="45498" rIns="90999" bIns="45498" anchor="ctr"/>
            <a:lstStyle/>
            <a:p>
              <a:pPr eaLnBrk="0" hangingPunct="0"/>
              <a:endParaRPr lang="en-US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09DC06E4-9886-0C4E-8C2A-BE3BD0979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2133600"/>
              <a:ext cx="225425" cy="447675"/>
            </a:xfrm>
            <a:custGeom>
              <a:avLst/>
              <a:gdLst>
                <a:gd name="T0" fmla="*/ 2147483647 w 336"/>
                <a:gd name="T1" fmla="*/ 0 h 336"/>
                <a:gd name="T2" fmla="*/ 2147483647 w 336"/>
                <a:gd name="T3" fmla="*/ 2147483647 h 336"/>
                <a:gd name="T4" fmla="*/ 0 w 336"/>
                <a:gd name="T5" fmla="*/ 2147483647 h 336"/>
                <a:gd name="T6" fmla="*/ 0 60000 65536"/>
                <a:gd name="T7" fmla="*/ 0 60000 65536"/>
                <a:gd name="T8" fmla="*/ 0 60000 65536"/>
                <a:gd name="T9" fmla="*/ 0 w 336"/>
                <a:gd name="T10" fmla="*/ 0 h 336"/>
                <a:gd name="T11" fmla="*/ 336 w 33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336">
                  <a:moveTo>
                    <a:pt x="336" y="0"/>
                  </a:moveTo>
                  <a:lnTo>
                    <a:pt x="240" y="288"/>
                  </a:ln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283F2F5C-8B4E-3D40-B151-2FE1A293E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125" y="2133600"/>
              <a:ext cx="419100" cy="512763"/>
            </a:xfrm>
            <a:custGeom>
              <a:avLst/>
              <a:gdLst>
                <a:gd name="T0" fmla="*/ 0 w 624"/>
                <a:gd name="T1" fmla="*/ 0 h 384"/>
                <a:gd name="T2" fmla="*/ 2147483647 w 624"/>
                <a:gd name="T3" fmla="*/ 2147483647 h 384"/>
                <a:gd name="T4" fmla="*/ 2147483647 w 624"/>
                <a:gd name="T5" fmla="*/ 2147483647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0"/>
                  </a:moveTo>
                  <a:lnTo>
                    <a:pt x="240" y="384"/>
                  </a:lnTo>
                  <a:lnTo>
                    <a:pt x="624" y="28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03DF2044-033F-0943-907E-499A0FCAE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250" y="2517775"/>
              <a:ext cx="419100" cy="511175"/>
            </a:xfrm>
            <a:custGeom>
              <a:avLst/>
              <a:gdLst>
                <a:gd name="T0" fmla="*/ 0 w 624"/>
                <a:gd name="T1" fmla="*/ 0 h 384"/>
                <a:gd name="T2" fmla="*/ 2147483647 w 624"/>
                <a:gd name="T3" fmla="*/ 2147483647 h 384"/>
                <a:gd name="T4" fmla="*/ 2147483647 w 624"/>
                <a:gd name="T5" fmla="*/ 2147483647 h 384"/>
                <a:gd name="T6" fmla="*/ 2147483647 w 624"/>
                <a:gd name="T7" fmla="*/ 2147483647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384"/>
                <a:gd name="T14" fmla="*/ 624 w 624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384">
                  <a:moveTo>
                    <a:pt x="0" y="0"/>
                  </a:moveTo>
                  <a:lnTo>
                    <a:pt x="240" y="336"/>
                  </a:lnTo>
                  <a:lnTo>
                    <a:pt x="576" y="384"/>
                  </a:lnTo>
                  <a:lnTo>
                    <a:pt x="624" y="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220F990E-1064-AF40-90FB-5ADFF80BA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2965450"/>
              <a:ext cx="322263" cy="512763"/>
            </a:xfrm>
            <a:custGeom>
              <a:avLst/>
              <a:gdLst>
                <a:gd name="T0" fmla="*/ 2147483647 w 480"/>
                <a:gd name="T1" fmla="*/ 0 h 384"/>
                <a:gd name="T2" fmla="*/ 2147483647 w 480"/>
                <a:gd name="T3" fmla="*/ 2147483647 h 384"/>
                <a:gd name="T4" fmla="*/ 0 w 480"/>
                <a:gd name="T5" fmla="*/ 2147483647 h 384"/>
                <a:gd name="T6" fmla="*/ 0 60000 65536"/>
                <a:gd name="T7" fmla="*/ 0 60000 65536"/>
                <a:gd name="T8" fmla="*/ 0 60000 65536"/>
                <a:gd name="T9" fmla="*/ 0 w 480"/>
                <a:gd name="T10" fmla="*/ 0 h 384"/>
                <a:gd name="T11" fmla="*/ 480 w 480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384">
                  <a:moveTo>
                    <a:pt x="480" y="0"/>
                  </a:moveTo>
                  <a:lnTo>
                    <a:pt x="336" y="336"/>
                  </a:lnTo>
                  <a:lnTo>
                    <a:pt x="0" y="38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3E24730A-E32B-3A48-AD13-345253777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0" y="3028950"/>
              <a:ext cx="387350" cy="70485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2147483647 h 528"/>
                <a:gd name="T4" fmla="*/ 2147483647 w 576"/>
                <a:gd name="T5" fmla="*/ 2147483647 h 528"/>
                <a:gd name="T6" fmla="*/ 2147483647 w 576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288"/>
                  </a:moveTo>
                  <a:lnTo>
                    <a:pt x="240" y="528"/>
                  </a:lnTo>
                  <a:lnTo>
                    <a:pt x="576" y="384"/>
                  </a:lnTo>
                  <a:lnTo>
                    <a:pt x="4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999" tIns="45498" rIns="90999" bIns="45498"/>
            <a:lstStyle/>
            <a:p>
              <a:endParaRPr lang="en-US"/>
            </a:p>
          </p:txBody>
        </p:sp>
        <p:sp>
          <p:nvSpPr>
            <p:cNvPr id="27" name="Line 50">
              <a:extLst>
                <a:ext uri="{FF2B5EF4-FFF2-40B4-BE49-F238E27FC236}">
                  <a16:creationId xmlns:a16="http://schemas.microsoft.com/office/drawing/2014/main" id="{64C2BB7C-F8A9-6E4F-A8A4-0B93828C7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6100" y="3541713"/>
              <a:ext cx="225425" cy="63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ight Arrow 27">
            <a:extLst>
              <a:ext uri="{FF2B5EF4-FFF2-40B4-BE49-F238E27FC236}">
                <a16:creationId xmlns:a16="http://schemas.microsoft.com/office/drawing/2014/main" id="{3EEFD000-CB73-B844-8940-DE48447BC2B0}"/>
              </a:ext>
            </a:extLst>
          </p:cNvPr>
          <p:cNvSpPr/>
          <p:nvPr/>
        </p:nvSpPr>
        <p:spPr>
          <a:xfrm>
            <a:off x="4074009" y="2857930"/>
            <a:ext cx="1412391" cy="617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6F1A7E-A90B-0142-A0D1-42D9D517DC85}"/>
              </a:ext>
            </a:extLst>
          </p:cNvPr>
          <p:cNvSpPr txBox="1"/>
          <p:nvPr/>
        </p:nvSpPr>
        <p:spPr>
          <a:xfrm>
            <a:off x="4899466" y="1190504"/>
            <a:ext cx="3155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Co-deformation, crystals deforming by plasticity must reorient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ED76F9-00C1-D84F-8B64-6F9549F86BEB}"/>
              </a:ext>
            </a:extLst>
          </p:cNvPr>
          <p:cNvSpPr txBox="1"/>
          <p:nvPr/>
        </p:nvSpPr>
        <p:spPr>
          <a:xfrm>
            <a:off x="3497614" y="406787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 co-deforming</a:t>
            </a:r>
          </a:p>
        </p:txBody>
      </p:sp>
    </p:spTree>
    <p:extLst>
      <p:ext uri="{BB962C8B-B14F-4D97-AF65-F5344CB8AC3E}">
        <p14:creationId xmlns:p14="http://schemas.microsoft.com/office/powerpoint/2010/main" val="36016797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109"/>
          <p:cNvSpPr>
            <a:spLocks noChangeArrowheads="1"/>
          </p:cNvSpPr>
          <p:nvPr/>
        </p:nvSpPr>
        <p:spPr bwMode="auto">
          <a:xfrm>
            <a:off x="0" y="2914650"/>
            <a:ext cx="1841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3" tIns="45712" rIns="91423" bIns="45712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600" name="Rectangle 115"/>
          <p:cNvSpPr>
            <a:spLocks noChangeArrowheads="1"/>
          </p:cNvSpPr>
          <p:nvPr/>
        </p:nvSpPr>
        <p:spPr bwMode="auto">
          <a:xfrm>
            <a:off x="0" y="2919413"/>
            <a:ext cx="184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3" tIns="45712" rIns="91423" bIns="45712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601" name="Rectangle 117"/>
          <p:cNvSpPr>
            <a:spLocks noChangeArrowheads="1"/>
          </p:cNvSpPr>
          <p:nvPr/>
        </p:nvSpPr>
        <p:spPr bwMode="auto">
          <a:xfrm>
            <a:off x="0" y="2919413"/>
            <a:ext cx="184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3" tIns="45712" rIns="91423" bIns="45712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605" name="Rectangle 157"/>
          <p:cNvSpPr>
            <a:spLocks noChangeArrowheads="1"/>
          </p:cNvSpPr>
          <p:nvPr/>
        </p:nvSpPr>
        <p:spPr bwMode="auto">
          <a:xfrm>
            <a:off x="398463" y="1933575"/>
            <a:ext cx="1727200" cy="2314575"/>
          </a:xfrm>
          <a:prstGeom prst="rect">
            <a:avLst/>
          </a:prstGeom>
          <a:solidFill>
            <a:srgbClr val="FFC000">
              <a:alpha val="32156"/>
            </a:srgbClr>
          </a:solidFill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0606" name="Oval 158"/>
          <p:cNvSpPr>
            <a:spLocks noChangeArrowheads="1"/>
          </p:cNvSpPr>
          <p:nvPr/>
        </p:nvSpPr>
        <p:spPr bwMode="auto">
          <a:xfrm>
            <a:off x="841375" y="2371725"/>
            <a:ext cx="788988" cy="144938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cxnSp>
        <p:nvCxnSpPr>
          <p:cNvPr id="110610" name="Straight Connector 203"/>
          <p:cNvCxnSpPr>
            <a:cxnSpLocks noChangeShapeType="1"/>
          </p:cNvCxnSpPr>
          <p:nvPr/>
        </p:nvCxnSpPr>
        <p:spPr bwMode="auto">
          <a:xfrm flipV="1">
            <a:off x="906463" y="2533650"/>
            <a:ext cx="579437" cy="163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0611" name="Straight Connector 206"/>
          <p:cNvCxnSpPr>
            <a:cxnSpLocks noChangeShapeType="1"/>
          </p:cNvCxnSpPr>
          <p:nvPr/>
        </p:nvCxnSpPr>
        <p:spPr bwMode="auto">
          <a:xfrm flipV="1">
            <a:off x="1000125" y="2416175"/>
            <a:ext cx="379413" cy="1158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0612" name="Straight Connector 207"/>
          <p:cNvCxnSpPr>
            <a:cxnSpLocks noChangeShapeType="1"/>
          </p:cNvCxnSpPr>
          <p:nvPr/>
        </p:nvCxnSpPr>
        <p:spPr bwMode="auto">
          <a:xfrm flipV="1">
            <a:off x="868363" y="3074988"/>
            <a:ext cx="766762" cy="185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0613" name="Straight Connector 208"/>
          <p:cNvCxnSpPr>
            <a:cxnSpLocks noChangeShapeType="1"/>
          </p:cNvCxnSpPr>
          <p:nvPr/>
        </p:nvCxnSpPr>
        <p:spPr bwMode="auto">
          <a:xfrm flipV="1">
            <a:off x="912813" y="3309938"/>
            <a:ext cx="711200" cy="188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0614" name="Straight Connector 227"/>
          <p:cNvCxnSpPr>
            <a:cxnSpLocks noChangeShapeType="1"/>
          </p:cNvCxnSpPr>
          <p:nvPr/>
        </p:nvCxnSpPr>
        <p:spPr bwMode="auto">
          <a:xfrm flipV="1">
            <a:off x="857250" y="2678113"/>
            <a:ext cx="701675" cy="19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0615" name="Straight Connector 228"/>
          <p:cNvCxnSpPr>
            <a:cxnSpLocks noChangeShapeType="1"/>
          </p:cNvCxnSpPr>
          <p:nvPr/>
        </p:nvCxnSpPr>
        <p:spPr bwMode="auto">
          <a:xfrm flipV="1">
            <a:off x="866775" y="2881313"/>
            <a:ext cx="747713" cy="184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0616" name="Straight Connector 229"/>
          <p:cNvCxnSpPr>
            <a:cxnSpLocks noChangeShapeType="1"/>
          </p:cNvCxnSpPr>
          <p:nvPr/>
        </p:nvCxnSpPr>
        <p:spPr bwMode="auto">
          <a:xfrm flipV="1">
            <a:off x="1000125" y="3551238"/>
            <a:ext cx="563563" cy="142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0619" name="Down Arrow 240"/>
          <p:cNvSpPr>
            <a:spLocks noChangeArrowheads="1"/>
          </p:cNvSpPr>
          <p:nvPr/>
        </p:nvSpPr>
        <p:spPr bwMode="auto">
          <a:xfrm>
            <a:off x="1065213" y="4292600"/>
            <a:ext cx="276225" cy="371475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10620" name="Down Arrow 241"/>
          <p:cNvSpPr>
            <a:spLocks noChangeArrowheads="1"/>
          </p:cNvSpPr>
          <p:nvPr/>
        </p:nvSpPr>
        <p:spPr bwMode="auto">
          <a:xfrm flipV="1">
            <a:off x="1103313" y="1533525"/>
            <a:ext cx="238125" cy="336550"/>
          </a:xfrm>
          <a:prstGeom prst="downArrow">
            <a:avLst>
              <a:gd name="adj1" fmla="val 50000"/>
              <a:gd name="adj2" fmla="val 50271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pPr algn="ctr"/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10629" name="Text Box 119"/>
          <p:cNvSpPr txBox="1">
            <a:spLocks noChangeArrowheads="1"/>
          </p:cNvSpPr>
          <p:nvPr/>
        </p:nvSpPr>
        <p:spPr bwMode="auto">
          <a:xfrm>
            <a:off x="317500" y="5135563"/>
            <a:ext cx="17922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crystallographic </a:t>
            </a:r>
          </a:p>
          <a:p>
            <a:pPr algn="ctr"/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inclusion</a:t>
            </a:r>
          </a:p>
          <a:p>
            <a:pPr algn="ctr"/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inside stressed</a:t>
            </a:r>
          </a:p>
          <a:p>
            <a:pPr algn="ctr"/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medium</a:t>
            </a:r>
          </a:p>
        </p:txBody>
      </p:sp>
      <p:cxnSp>
        <p:nvCxnSpPr>
          <p:cNvPr id="110637" name="Straight Arrow Connector 277"/>
          <p:cNvCxnSpPr>
            <a:cxnSpLocks noChangeShapeType="1"/>
          </p:cNvCxnSpPr>
          <p:nvPr/>
        </p:nvCxnSpPr>
        <p:spPr bwMode="auto">
          <a:xfrm flipH="1" flipV="1">
            <a:off x="901700" y="2219325"/>
            <a:ext cx="195263" cy="7921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0638" name="TextBox 279"/>
          <p:cNvSpPr txBox="1">
            <a:spLocks noChangeArrowheads="1"/>
          </p:cNvSpPr>
          <p:nvPr/>
        </p:nvSpPr>
        <p:spPr bwMode="auto">
          <a:xfrm>
            <a:off x="438150" y="2063750"/>
            <a:ext cx="3429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38975" y="1454150"/>
            <a:ext cx="1719263" cy="4298950"/>
            <a:chOff x="7038975" y="1454150"/>
            <a:chExt cx="1719263" cy="4298950"/>
          </a:xfrm>
        </p:grpSpPr>
        <p:sp>
          <p:nvSpPr>
            <p:cNvPr id="110623" name="Rectangle 245"/>
            <p:cNvSpPr>
              <a:spLocks noChangeArrowheads="1"/>
            </p:cNvSpPr>
            <p:nvPr/>
          </p:nvSpPr>
          <p:spPr bwMode="auto">
            <a:xfrm>
              <a:off x="7045325" y="1827213"/>
              <a:ext cx="1712913" cy="2571750"/>
            </a:xfrm>
            <a:prstGeom prst="rect">
              <a:avLst/>
            </a:prstGeom>
            <a:solidFill>
              <a:srgbClr val="FFC000">
                <a:alpha val="32156"/>
              </a:srgbClr>
            </a:solidFill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algn="ctr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0624" name="Down Arrow 246"/>
            <p:cNvSpPr>
              <a:spLocks noChangeArrowheads="1"/>
            </p:cNvSpPr>
            <p:nvPr/>
          </p:nvSpPr>
          <p:spPr bwMode="auto">
            <a:xfrm>
              <a:off x="7727950" y="4445000"/>
              <a:ext cx="276225" cy="371475"/>
            </a:xfrm>
            <a:prstGeom prst="downArrow">
              <a:avLst>
                <a:gd name="adj1" fmla="val 50000"/>
                <a:gd name="adj2" fmla="val 50001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algn="ctr"/>
              <a:endParaRPr lang="en-US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10625" name="Down Arrow 247"/>
            <p:cNvSpPr>
              <a:spLocks noChangeArrowheads="1"/>
            </p:cNvSpPr>
            <p:nvPr/>
          </p:nvSpPr>
          <p:spPr bwMode="auto">
            <a:xfrm flipV="1">
              <a:off x="7704138" y="1454150"/>
              <a:ext cx="276225" cy="31432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algn="ctr"/>
              <a:endParaRPr lang="en-US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10626" name="Text Box 122"/>
            <p:cNvSpPr txBox="1">
              <a:spLocks noChangeArrowheads="1"/>
            </p:cNvSpPr>
            <p:nvPr/>
          </p:nvSpPr>
          <p:spPr bwMode="auto">
            <a:xfrm>
              <a:off x="7038975" y="5106988"/>
              <a:ext cx="169068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  <a:cs typeface="Arial" charset="0"/>
                </a:rPr>
                <a:t>put back inside cavity</a:t>
              </a:r>
            </a:p>
          </p:txBody>
        </p:sp>
        <p:grpSp>
          <p:nvGrpSpPr>
            <p:cNvPr id="110627" name="Group 249"/>
            <p:cNvGrpSpPr>
              <a:grpSpLocks/>
            </p:cNvGrpSpPr>
            <p:nvPr/>
          </p:nvGrpSpPr>
          <p:grpSpPr bwMode="auto">
            <a:xfrm rot="20390352">
              <a:off x="7342188" y="2300288"/>
              <a:ext cx="1003300" cy="1673225"/>
              <a:chOff x="4807976" y="2357317"/>
              <a:chExt cx="1002439" cy="1672888"/>
            </a:xfrm>
          </p:grpSpPr>
          <p:sp>
            <p:nvSpPr>
              <p:cNvPr id="110644" name="Freeform 250"/>
              <p:cNvSpPr>
                <a:spLocks/>
              </p:cNvSpPr>
              <p:nvPr/>
            </p:nvSpPr>
            <p:spPr bwMode="auto">
              <a:xfrm>
                <a:off x="5204541" y="2403372"/>
                <a:ext cx="583659" cy="282103"/>
              </a:xfrm>
              <a:custGeom>
                <a:avLst/>
                <a:gdLst>
                  <a:gd name="T0" fmla="*/ 0 w 583659"/>
                  <a:gd name="T1" fmla="*/ 282103 h 282103"/>
                  <a:gd name="T2" fmla="*/ 97276 w 583659"/>
                  <a:gd name="T3" fmla="*/ 116732 h 282103"/>
                  <a:gd name="T4" fmla="*/ 476655 w 583659"/>
                  <a:gd name="T5" fmla="*/ 0 h 282103"/>
                  <a:gd name="T6" fmla="*/ 583659 w 583659"/>
                  <a:gd name="T7" fmla="*/ 116732 h 282103"/>
                  <a:gd name="T8" fmla="*/ 0 w 583659"/>
                  <a:gd name="T9" fmla="*/ 282103 h 282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3659" h="282103">
                    <a:moveTo>
                      <a:pt x="0" y="282103"/>
                    </a:moveTo>
                    <a:lnTo>
                      <a:pt x="97276" y="116732"/>
                    </a:lnTo>
                    <a:lnTo>
                      <a:pt x="476655" y="0"/>
                    </a:lnTo>
                    <a:lnTo>
                      <a:pt x="583659" y="116732"/>
                    </a:lnTo>
                    <a:lnTo>
                      <a:pt x="0" y="282103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45" name="Freeform 251"/>
              <p:cNvSpPr>
                <a:spLocks/>
              </p:cNvSpPr>
              <p:nvPr/>
            </p:nvSpPr>
            <p:spPr bwMode="auto">
              <a:xfrm>
                <a:off x="5107974" y="2548240"/>
                <a:ext cx="700392" cy="350196"/>
              </a:xfrm>
              <a:custGeom>
                <a:avLst/>
                <a:gdLst>
                  <a:gd name="T0" fmla="*/ 38911 w 700392"/>
                  <a:gd name="T1" fmla="*/ 165371 h 350196"/>
                  <a:gd name="T2" fmla="*/ 622570 w 700392"/>
                  <a:gd name="T3" fmla="*/ 0 h 350196"/>
                  <a:gd name="T4" fmla="*/ 700392 w 700392"/>
                  <a:gd name="T5" fmla="*/ 136188 h 350196"/>
                  <a:gd name="T6" fmla="*/ 0 w 700392"/>
                  <a:gd name="T7" fmla="*/ 350196 h 350196"/>
                  <a:gd name="T8" fmla="*/ 38911 w 700392"/>
                  <a:gd name="T9" fmla="*/ 165371 h 350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0392" h="350196">
                    <a:moveTo>
                      <a:pt x="38911" y="165371"/>
                    </a:moveTo>
                    <a:lnTo>
                      <a:pt x="622570" y="0"/>
                    </a:lnTo>
                    <a:lnTo>
                      <a:pt x="700392" y="136188"/>
                    </a:lnTo>
                    <a:lnTo>
                      <a:pt x="0" y="350196"/>
                    </a:lnTo>
                    <a:lnTo>
                      <a:pt x="38911" y="165371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46" name="Freeform 252"/>
              <p:cNvSpPr>
                <a:spLocks/>
              </p:cNvSpPr>
              <p:nvPr/>
            </p:nvSpPr>
            <p:spPr bwMode="auto">
              <a:xfrm>
                <a:off x="5035071" y="2735014"/>
                <a:ext cx="775344" cy="391886"/>
              </a:xfrm>
              <a:custGeom>
                <a:avLst/>
                <a:gdLst>
                  <a:gd name="T0" fmla="*/ 0 w 775344"/>
                  <a:gd name="T1" fmla="*/ 391886 h 391886"/>
                  <a:gd name="T2" fmla="*/ 21069 w 775344"/>
                  <a:gd name="T3" fmla="*/ 202264 h 391886"/>
                  <a:gd name="T4" fmla="*/ 712136 w 775344"/>
                  <a:gd name="T5" fmla="*/ 0 h 391886"/>
                  <a:gd name="T6" fmla="*/ 775344 w 775344"/>
                  <a:gd name="T7" fmla="*/ 198050 h 391886"/>
                  <a:gd name="T8" fmla="*/ 0 w 775344"/>
                  <a:gd name="T9" fmla="*/ 391886 h 3918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5344" h="391886">
                    <a:moveTo>
                      <a:pt x="0" y="391886"/>
                    </a:moveTo>
                    <a:lnTo>
                      <a:pt x="21069" y="202264"/>
                    </a:lnTo>
                    <a:lnTo>
                      <a:pt x="712136" y="0"/>
                    </a:lnTo>
                    <a:lnTo>
                      <a:pt x="775344" y="198050"/>
                    </a:lnTo>
                    <a:lnTo>
                      <a:pt x="0" y="391886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47" name="Freeform 253"/>
              <p:cNvSpPr>
                <a:spLocks/>
              </p:cNvSpPr>
              <p:nvPr/>
            </p:nvSpPr>
            <p:spPr bwMode="auto">
              <a:xfrm>
                <a:off x="4942641" y="2951346"/>
                <a:ext cx="796413" cy="379244"/>
              </a:xfrm>
              <a:custGeom>
                <a:avLst/>
                <a:gdLst>
                  <a:gd name="T0" fmla="*/ 0 w 796413"/>
                  <a:gd name="T1" fmla="*/ 189622 h 379244"/>
                  <a:gd name="T2" fmla="*/ 775344 w 796413"/>
                  <a:gd name="T3" fmla="*/ 0 h 379244"/>
                  <a:gd name="T4" fmla="*/ 796413 w 796413"/>
                  <a:gd name="T5" fmla="*/ 193836 h 379244"/>
                  <a:gd name="T6" fmla="*/ 8428 w 796413"/>
                  <a:gd name="T7" fmla="*/ 379244 h 379244"/>
                  <a:gd name="T8" fmla="*/ 0 w 796413"/>
                  <a:gd name="T9" fmla="*/ 189622 h 379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96413" h="379244">
                    <a:moveTo>
                      <a:pt x="0" y="189622"/>
                    </a:moveTo>
                    <a:lnTo>
                      <a:pt x="775344" y="0"/>
                    </a:lnTo>
                    <a:lnTo>
                      <a:pt x="796413" y="193836"/>
                    </a:lnTo>
                    <a:lnTo>
                      <a:pt x="8428" y="379244"/>
                    </a:lnTo>
                    <a:cubicBezTo>
                      <a:pt x="7023" y="316037"/>
                      <a:pt x="5619" y="252829"/>
                      <a:pt x="0" y="189622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48" name="Freeform 254"/>
              <p:cNvSpPr>
                <a:spLocks/>
              </p:cNvSpPr>
              <p:nvPr/>
            </p:nvSpPr>
            <p:spPr bwMode="auto">
              <a:xfrm>
                <a:off x="5372669" y="2357317"/>
                <a:ext cx="376989" cy="128337"/>
              </a:xfrm>
              <a:custGeom>
                <a:avLst/>
                <a:gdLst>
                  <a:gd name="T0" fmla="*/ 0 w 376989"/>
                  <a:gd name="T1" fmla="*/ 128337 h 128337"/>
                  <a:gd name="T2" fmla="*/ 60158 w 376989"/>
                  <a:gd name="T3" fmla="*/ 80211 h 128337"/>
                  <a:gd name="T4" fmla="*/ 128337 w 376989"/>
                  <a:gd name="T5" fmla="*/ 28074 h 128337"/>
                  <a:gd name="T6" fmla="*/ 200526 w 376989"/>
                  <a:gd name="T7" fmla="*/ 0 h 128337"/>
                  <a:gd name="T8" fmla="*/ 276726 w 376989"/>
                  <a:gd name="T9" fmla="*/ 0 h 128337"/>
                  <a:gd name="T10" fmla="*/ 332873 w 376989"/>
                  <a:gd name="T11" fmla="*/ 4011 h 128337"/>
                  <a:gd name="T12" fmla="*/ 376989 w 376989"/>
                  <a:gd name="T13" fmla="*/ 16042 h 128337"/>
                  <a:gd name="T14" fmla="*/ 0 w 376989"/>
                  <a:gd name="T15" fmla="*/ 128337 h 1283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76989" h="128337">
                    <a:moveTo>
                      <a:pt x="0" y="128337"/>
                    </a:moveTo>
                    <a:lnTo>
                      <a:pt x="60158" y="80211"/>
                    </a:lnTo>
                    <a:lnTo>
                      <a:pt x="128337" y="28074"/>
                    </a:lnTo>
                    <a:lnTo>
                      <a:pt x="200526" y="0"/>
                    </a:lnTo>
                    <a:lnTo>
                      <a:pt x="276726" y="0"/>
                    </a:lnTo>
                    <a:lnTo>
                      <a:pt x="332873" y="4011"/>
                    </a:lnTo>
                    <a:lnTo>
                      <a:pt x="376989" y="16042"/>
                    </a:lnTo>
                    <a:lnTo>
                      <a:pt x="0" y="128337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49" name="Freeform 255"/>
              <p:cNvSpPr>
                <a:spLocks/>
              </p:cNvSpPr>
              <p:nvPr/>
            </p:nvSpPr>
            <p:spPr bwMode="auto">
              <a:xfrm>
                <a:off x="4882638" y="3175776"/>
                <a:ext cx="782052" cy="405063"/>
              </a:xfrm>
              <a:custGeom>
                <a:avLst/>
                <a:gdLst>
                  <a:gd name="T0" fmla="*/ 0 w 782052"/>
                  <a:gd name="T1" fmla="*/ 184484 h 405063"/>
                  <a:gd name="T2" fmla="*/ 782052 w 782052"/>
                  <a:gd name="T3" fmla="*/ 0 h 405063"/>
                  <a:gd name="T4" fmla="*/ 774031 w 782052"/>
                  <a:gd name="T5" fmla="*/ 228600 h 405063"/>
                  <a:gd name="T6" fmla="*/ 40105 w 782052"/>
                  <a:gd name="T7" fmla="*/ 405063 h 405063"/>
                  <a:gd name="T8" fmla="*/ 0 w 782052"/>
                  <a:gd name="T9" fmla="*/ 184484 h 4050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82052" h="405063">
                    <a:moveTo>
                      <a:pt x="0" y="184484"/>
                    </a:moveTo>
                    <a:lnTo>
                      <a:pt x="782052" y="0"/>
                    </a:lnTo>
                    <a:lnTo>
                      <a:pt x="774031" y="228600"/>
                    </a:lnTo>
                    <a:lnTo>
                      <a:pt x="40105" y="405063"/>
                    </a:lnTo>
                    <a:lnTo>
                      <a:pt x="0" y="184484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50" name="Freeform 256"/>
              <p:cNvSpPr>
                <a:spLocks/>
              </p:cNvSpPr>
              <p:nvPr/>
            </p:nvSpPr>
            <p:spPr bwMode="auto">
              <a:xfrm>
                <a:off x="4814209" y="3450591"/>
                <a:ext cx="729916" cy="376989"/>
              </a:xfrm>
              <a:custGeom>
                <a:avLst/>
                <a:gdLst>
                  <a:gd name="T0" fmla="*/ 0 w 729916"/>
                  <a:gd name="T1" fmla="*/ 168442 h 376989"/>
                  <a:gd name="T2" fmla="*/ 729916 w 729916"/>
                  <a:gd name="T3" fmla="*/ 0 h 376989"/>
                  <a:gd name="T4" fmla="*/ 669758 w 729916"/>
                  <a:gd name="T5" fmla="*/ 244642 h 376989"/>
                  <a:gd name="T6" fmla="*/ 92243 w 729916"/>
                  <a:gd name="T7" fmla="*/ 376989 h 376989"/>
                  <a:gd name="T8" fmla="*/ 0 w 729916"/>
                  <a:gd name="T9" fmla="*/ 168442 h 3769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9916" h="376989">
                    <a:moveTo>
                      <a:pt x="0" y="168442"/>
                    </a:moveTo>
                    <a:lnTo>
                      <a:pt x="729916" y="0"/>
                    </a:lnTo>
                    <a:lnTo>
                      <a:pt x="669758" y="244642"/>
                    </a:lnTo>
                    <a:lnTo>
                      <a:pt x="92243" y="376989"/>
                    </a:lnTo>
                    <a:lnTo>
                      <a:pt x="0" y="16844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51" name="Freeform 257"/>
              <p:cNvSpPr>
                <a:spLocks/>
              </p:cNvSpPr>
              <p:nvPr/>
            </p:nvSpPr>
            <p:spPr bwMode="auto">
              <a:xfrm>
                <a:off x="4807976" y="3733426"/>
                <a:ext cx="577515" cy="296779"/>
              </a:xfrm>
              <a:custGeom>
                <a:avLst/>
                <a:gdLst>
                  <a:gd name="T0" fmla="*/ 0 w 577515"/>
                  <a:gd name="T1" fmla="*/ 140369 h 296779"/>
                  <a:gd name="T2" fmla="*/ 577515 w 577515"/>
                  <a:gd name="T3" fmla="*/ 0 h 296779"/>
                  <a:gd name="T4" fmla="*/ 517357 w 577515"/>
                  <a:gd name="T5" fmla="*/ 112295 h 296779"/>
                  <a:gd name="T6" fmla="*/ 449179 w 577515"/>
                  <a:gd name="T7" fmla="*/ 196516 h 296779"/>
                  <a:gd name="T8" fmla="*/ 372979 w 577515"/>
                  <a:gd name="T9" fmla="*/ 268705 h 296779"/>
                  <a:gd name="T10" fmla="*/ 296779 w 577515"/>
                  <a:gd name="T11" fmla="*/ 296779 h 296779"/>
                  <a:gd name="T12" fmla="*/ 184484 w 577515"/>
                  <a:gd name="T13" fmla="*/ 288758 h 296779"/>
                  <a:gd name="T14" fmla="*/ 108284 w 577515"/>
                  <a:gd name="T15" fmla="*/ 252663 h 296779"/>
                  <a:gd name="T16" fmla="*/ 44115 w 577515"/>
                  <a:gd name="T17" fmla="*/ 192505 h 296779"/>
                  <a:gd name="T18" fmla="*/ 0 w 577515"/>
                  <a:gd name="T19" fmla="*/ 140369 h 2967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77515" h="296779">
                    <a:moveTo>
                      <a:pt x="0" y="140369"/>
                    </a:moveTo>
                    <a:lnTo>
                      <a:pt x="577515" y="0"/>
                    </a:lnTo>
                    <a:lnTo>
                      <a:pt x="517357" y="112295"/>
                    </a:lnTo>
                    <a:lnTo>
                      <a:pt x="449179" y="196516"/>
                    </a:lnTo>
                    <a:lnTo>
                      <a:pt x="372979" y="268705"/>
                    </a:lnTo>
                    <a:lnTo>
                      <a:pt x="296779" y="296779"/>
                    </a:lnTo>
                    <a:lnTo>
                      <a:pt x="184484" y="288758"/>
                    </a:lnTo>
                    <a:lnTo>
                      <a:pt x="108284" y="252663"/>
                    </a:lnTo>
                    <a:lnTo>
                      <a:pt x="44115" y="192505"/>
                    </a:lnTo>
                    <a:lnTo>
                      <a:pt x="0" y="140369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10628" name="Oval 258"/>
            <p:cNvSpPr>
              <a:spLocks noChangeArrowheads="1"/>
            </p:cNvSpPr>
            <p:nvPr/>
          </p:nvSpPr>
          <p:spPr bwMode="auto">
            <a:xfrm>
              <a:off x="7510463" y="2211388"/>
              <a:ext cx="695325" cy="18288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cxnSp>
          <p:nvCxnSpPr>
            <p:cNvPr id="110639" name="Straight Arrow Connector 280"/>
            <p:cNvCxnSpPr>
              <a:cxnSpLocks noChangeShapeType="1"/>
            </p:cNvCxnSpPr>
            <p:nvPr/>
          </p:nvCxnSpPr>
          <p:spPr bwMode="auto">
            <a:xfrm flipH="1" flipV="1">
              <a:off x="7364413" y="2174875"/>
              <a:ext cx="407987" cy="7366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0640" name="TextBox 281"/>
            <p:cNvSpPr txBox="1">
              <a:spLocks noChangeArrowheads="1"/>
            </p:cNvSpPr>
            <p:nvPr/>
          </p:nvSpPr>
          <p:spPr bwMode="auto">
            <a:xfrm>
              <a:off x="7102475" y="1814513"/>
              <a:ext cx="3413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17763" y="1028700"/>
            <a:ext cx="1719262" cy="5608638"/>
            <a:chOff x="2417763" y="1028700"/>
            <a:chExt cx="1719262" cy="5608638"/>
          </a:xfrm>
        </p:grpSpPr>
        <p:sp>
          <p:nvSpPr>
            <p:cNvPr id="110602" name="Text Box 119"/>
            <p:cNvSpPr txBox="1">
              <a:spLocks noChangeArrowheads="1"/>
            </p:cNvSpPr>
            <p:nvPr/>
          </p:nvSpPr>
          <p:spPr bwMode="auto">
            <a:xfrm>
              <a:off x="2417763" y="5713413"/>
              <a:ext cx="1531937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  <a:cs typeface="Arial" charset="0"/>
                </a:rPr>
                <a:t>separate</a:t>
              </a:r>
            </a:p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  <a:cs typeface="Arial" charset="0"/>
                </a:rPr>
                <a:t>inclusion</a:t>
              </a:r>
            </a:p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  <a:cs typeface="Arial" charset="0"/>
                </a:rPr>
                <a:t>from medium</a:t>
              </a:r>
            </a:p>
          </p:txBody>
        </p:sp>
        <p:grpSp>
          <p:nvGrpSpPr>
            <p:cNvPr id="110607" name="Group 242"/>
            <p:cNvGrpSpPr>
              <a:grpSpLocks/>
            </p:cNvGrpSpPr>
            <p:nvPr/>
          </p:nvGrpSpPr>
          <p:grpSpPr bwMode="auto">
            <a:xfrm>
              <a:off x="2701925" y="4017963"/>
              <a:ext cx="796925" cy="1447800"/>
              <a:chOff x="3003605" y="3884696"/>
              <a:chExt cx="796413" cy="1447800"/>
            </a:xfrm>
          </p:grpSpPr>
          <p:sp>
            <p:nvSpPr>
              <p:cNvPr id="110668" name="Freeform 160"/>
              <p:cNvSpPr>
                <a:spLocks/>
              </p:cNvSpPr>
              <p:nvPr/>
            </p:nvSpPr>
            <p:spPr bwMode="auto">
              <a:xfrm>
                <a:off x="3068553" y="3902615"/>
                <a:ext cx="583659" cy="282103"/>
              </a:xfrm>
              <a:custGeom>
                <a:avLst/>
                <a:gdLst>
                  <a:gd name="T0" fmla="*/ 0 w 583659"/>
                  <a:gd name="T1" fmla="*/ 282103 h 282103"/>
                  <a:gd name="T2" fmla="*/ 97276 w 583659"/>
                  <a:gd name="T3" fmla="*/ 116732 h 282103"/>
                  <a:gd name="T4" fmla="*/ 476655 w 583659"/>
                  <a:gd name="T5" fmla="*/ 0 h 282103"/>
                  <a:gd name="T6" fmla="*/ 583659 w 583659"/>
                  <a:gd name="T7" fmla="*/ 116732 h 282103"/>
                  <a:gd name="T8" fmla="*/ 0 w 583659"/>
                  <a:gd name="T9" fmla="*/ 282103 h 282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3659" h="282103">
                    <a:moveTo>
                      <a:pt x="0" y="282103"/>
                    </a:moveTo>
                    <a:lnTo>
                      <a:pt x="97276" y="116732"/>
                    </a:lnTo>
                    <a:lnTo>
                      <a:pt x="476655" y="0"/>
                    </a:lnTo>
                    <a:lnTo>
                      <a:pt x="583659" y="116732"/>
                    </a:lnTo>
                    <a:lnTo>
                      <a:pt x="0" y="282103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69" name="Freeform 161"/>
              <p:cNvSpPr>
                <a:spLocks/>
              </p:cNvSpPr>
              <p:nvPr/>
            </p:nvSpPr>
            <p:spPr bwMode="auto">
              <a:xfrm>
                <a:off x="3028258" y="4019347"/>
                <a:ext cx="700392" cy="350196"/>
              </a:xfrm>
              <a:custGeom>
                <a:avLst/>
                <a:gdLst>
                  <a:gd name="T0" fmla="*/ 38911 w 700392"/>
                  <a:gd name="T1" fmla="*/ 165371 h 350196"/>
                  <a:gd name="T2" fmla="*/ 622570 w 700392"/>
                  <a:gd name="T3" fmla="*/ 0 h 350196"/>
                  <a:gd name="T4" fmla="*/ 700392 w 700392"/>
                  <a:gd name="T5" fmla="*/ 136188 h 350196"/>
                  <a:gd name="T6" fmla="*/ 0 w 700392"/>
                  <a:gd name="T7" fmla="*/ 350196 h 350196"/>
                  <a:gd name="T8" fmla="*/ 38911 w 700392"/>
                  <a:gd name="T9" fmla="*/ 165371 h 350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0392" h="350196">
                    <a:moveTo>
                      <a:pt x="38911" y="165371"/>
                    </a:moveTo>
                    <a:lnTo>
                      <a:pt x="622570" y="0"/>
                    </a:lnTo>
                    <a:lnTo>
                      <a:pt x="700392" y="136188"/>
                    </a:lnTo>
                    <a:lnTo>
                      <a:pt x="0" y="350196"/>
                    </a:lnTo>
                    <a:lnTo>
                      <a:pt x="38911" y="165371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70" name="Freeform 167"/>
              <p:cNvSpPr>
                <a:spLocks/>
              </p:cNvSpPr>
              <p:nvPr/>
            </p:nvSpPr>
            <p:spPr bwMode="auto">
              <a:xfrm>
                <a:off x="3011627" y="4163917"/>
                <a:ext cx="775344" cy="391886"/>
              </a:xfrm>
              <a:custGeom>
                <a:avLst/>
                <a:gdLst>
                  <a:gd name="T0" fmla="*/ 0 w 775344"/>
                  <a:gd name="T1" fmla="*/ 391886 h 391886"/>
                  <a:gd name="T2" fmla="*/ 21069 w 775344"/>
                  <a:gd name="T3" fmla="*/ 202264 h 391886"/>
                  <a:gd name="T4" fmla="*/ 712136 w 775344"/>
                  <a:gd name="T5" fmla="*/ 0 h 391886"/>
                  <a:gd name="T6" fmla="*/ 775344 w 775344"/>
                  <a:gd name="T7" fmla="*/ 198050 h 391886"/>
                  <a:gd name="T8" fmla="*/ 0 w 775344"/>
                  <a:gd name="T9" fmla="*/ 391886 h 3918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5344" h="391886">
                    <a:moveTo>
                      <a:pt x="0" y="391886"/>
                    </a:moveTo>
                    <a:lnTo>
                      <a:pt x="21069" y="202264"/>
                    </a:lnTo>
                    <a:lnTo>
                      <a:pt x="712136" y="0"/>
                    </a:lnTo>
                    <a:lnTo>
                      <a:pt x="775344" y="198050"/>
                    </a:lnTo>
                    <a:lnTo>
                      <a:pt x="0" y="391886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71" name="Freeform 168"/>
              <p:cNvSpPr>
                <a:spLocks/>
              </p:cNvSpPr>
              <p:nvPr/>
            </p:nvSpPr>
            <p:spPr bwMode="auto">
              <a:xfrm>
                <a:off x="3003605" y="4366181"/>
                <a:ext cx="796413" cy="379244"/>
              </a:xfrm>
              <a:custGeom>
                <a:avLst/>
                <a:gdLst>
                  <a:gd name="T0" fmla="*/ 0 w 796413"/>
                  <a:gd name="T1" fmla="*/ 189622 h 379244"/>
                  <a:gd name="T2" fmla="*/ 775344 w 796413"/>
                  <a:gd name="T3" fmla="*/ 0 h 379244"/>
                  <a:gd name="T4" fmla="*/ 796413 w 796413"/>
                  <a:gd name="T5" fmla="*/ 193836 h 379244"/>
                  <a:gd name="T6" fmla="*/ 8428 w 796413"/>
                  <a:gd name="T7" fmla="*/ 379244 h 379244"/>
                  <a:gd name="T8" fmla="*/ 0 w 796413"/>
                  <a:gd name="T9" fmla="*/ 189622 h 379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96413" h="379244">
                    <a:moveTo>
                      <a:pt x="0" y="189622"/>
                    </a:moveTo>
                    <a:lnTo>
                      <a:pt x="775344" y="0"/>
                    </a:lnTo>
                    <a:lnTo>
                      <a:pt x="796413" y="193836"/>
                    </a:lnTo>
                    <a:lnTo>
                      <a:pt x="8428" y="379244"/>
                    </a:lnTo>
                    <a:cubicBezTo>
                      <a:pt x="7023" y="316037"/>
                      <a:pt x="5619" y="252829"/>
                      <a:pt x="0" y="189622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72" name="Freeform 177"/>
              <p:cNvSpPr>
                <a:spLocks/>
              </p:cNvSpPr>
              <p:nvPr/>
            </p:nvSpPr>
            <p:spPr bwMode="auto">
              <a:xfrm>
                <a:off x="3166342" y="3884696"/>
                <a:ext cx="376989" cy="128337"/>
              </a:xfrm>
              <a:custGeom>
                <a:avLst/>
                <a:gdLst>
                  <a:gd name="T0" fmla="*/ 0 w 376989"/>
                  <a:gd name="T1" fmla="*/ 128337 h 128337"/>
                  <a:gd name="T2" fmla="*/ 60158 w 376989"/>
                  <a:gd name="T3" fmla="*/ 80211 h 128337"/>
                  <a:gd name="T4" fmla="*/ 128337 w 376989"/>
                  <a:gd name="T5" fmla="*/ 28074 h 128337"/>
                  <a:gd name="T6" fmla="*/ 200526 w 376989"/>
                  <a:gd name="T7" fmla="*/ 0 h 128337"/>
                  <a:gd name="T8" fmla="*/ 276726 w 376989"/>
                  <a:gd name="T9" fmla="*/ 0 h 128337"/>
                  <a:gd name="T10" fmla="*/ 332873 w 376989"/>
                  <a:gd name="T11" fmla="*/ 4011 h 128337"/>
                  <a:gd name="T12" fmla="*/ 376989 w 376989"/>
                  <a:gd name="T13" fmla="*/ 16042 h 128337"/>
                  <a:gd name="T14" fmla="*/ 0 w 376989"/>
                  <a:gd name="T15" fmla="*/ 128337 h 1283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76989" h="128337">
                    <a:moveTo>
                      <a:pt x="0" y="128337"/>
                    </a:moveTo>
                    <a:lnTo>
                      <a:pt x="60158" y="80211"/>
                    </a:lnTo>
                    <a:lnTo>
                      <a:pt x="128337" y="28074"/>
                    </a:lnTo>
                    <a:lnTo>
                      <a:pt x="200526" y="0"/>
                    </a:lnTo>
                    <a:lnTo>
                      <a:pt x="276726" y="0"/>
                    </a:lnTo>
                    <a:lnTo>
                      <a:pt x="332873" y="4011"/>
                    </a:lnTo>
                    <a:lnTo>
                      <a:pt x="376989" y="16042"/>
                    </a:lnTo>
                    <a:lnTo>
                      <a:pt x="0" y="128337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73" name="Freeform 178"/>
              <p:cNvSpPr>
                <a:spLocks/>
              </p:cNvSpPr>
              <p:nvPr/>
            </p:nvSpPr>
            <p:spPr bwMode="auto">
              <a:xfrm>
                <a:off x="3013942" y="4562475"/>
                <a:ext cx="782052" cy="405063"/>
              </a:xfrm>
              <a:custGeom>
                <a:avLst/>
                <a:gdLst>
                  <a:gd name="T0" fmla="*/ 0 w 782052"/>
                  <a:gd name="T1" fmla="*/ 184484 h 405063"/>
                  <a:gd name="T2" fmla="*/ 782052 w 782052"/>
                  <a:gd name="T3" fmla="*/ 0 h 405063"/>
                  <a:gd name="T4" fmla="*/ 774031 w 782052"/>
                  <a:gd name="T5" fmla="*/ 228600 h 405063"/>
                  <a:gd name="T6" fmla="*/ 40105 w 782052"/>
                  <a:gd name="T7" fmla="*/ 405063 h 405063"/>
                  <a:gd name="T8" fmla="*/ 0 w 782052"/>
                  <a:gd name="T9" fmla="*/ 184484 h 4050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82052" h="405063">
                    <a:moveTo>
                      <a:pt x="0" y="184484"/>
                    </a:moveTo>
                    <a:lnTo>
                      <a:pt x="782052" y="0"/>
                    </a:lnTo>
                    <a:lnTo>
                      <a:pt x="774031" y="228600"/>
                    </a:lnTo>
                    <a:lnTo>
                      <a:pt x="40105" y="405063"/>
                    </a:lnTo>
                    <a:lnTo>
                      <a:pt x="0" y="184484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74" name="Freeform 179"/>
              <p:cNvSpPr>
                <a:spLocks/>
              </p:cNvSpPr>
              <p:nvPr/>
            </p:nvSpPr>
            <p:spPr bwMode="auto">
              <a:xfrm>
                <a:off x="3058057" y="4795086"/>
                <a:ext cx="729916" cy="376989"/>
              </a:xfrm>
              <a:custGeom>
                <a:avLst/>
                <a:gdLst>
                  <a:gd name="T0" fmla="*/ 0 w 729916"/>
                  <a:gd name="T1" fmla="*/ 168442 h 376989"/>
                  <a:gd name="T2" fmla="*/ 729916 w 729916"/>
                  <a:gd name="T3" fmla="*/ 0 h 376989"/>
                  <a:gd name="T4" fmla="*/ 669758 w 729916"/>
                  <a:gd name="T5" fmla="*/ 244642 h 376989"/>
                  <a:gd name="T6" fmla="*/ 92243 w 729916"/>
                  <a:gd name="T7" fmla="*/ 376989 h 376989"/>
                  <a:gd name="T8" fmla="*/ 0 w 729916"/>
                  <a:gd name="T9" fmla="*/ 168442 h 3769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9916" h="376989">
                    <a:moveTo>
                      <a:pt x="0" y="168442"/>
                    </a:moveTo>
                    <a:lnTo>
                      <a:pt x="729916" y="0"/>
                    </a:lnTo>
                    <a:lnTo>
                      <a:pt x="669758" y="244642"/>
                    </a:lnTo>
                    <a:lnTo>
                      <a:pt x="92243" y="376989"/>
                    </a:lnTo>
                    <a:lnTo>
                      <a:pt x="0" y="16844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75" name="Freeform 180"/>
              <p:cNvSpPr>
                <a:spLocks/>
              </p:cNvSpPr>
              <p:nvPr/>
            </p:nvSpPr>
            <p:spPr bwMode="auto">
              <a:xfrm>
                <a:off x="3150300" y="5035717"/>
                <a:ext cx="577515" cy="296779"/>
              </a:xfrm>
              <a:custGeom>
                <a:avLst/>
                <a:gdLst>
                  <a:gd name="T0" fmla="*/ 0 w 577515"/>
                  <a:gd name="T1" fmla="*/ 140369 h 296779"/>
                  <a:gd name="T2" fmla="*/ 577515 w 577515"/>
                  <a:gd name="T3" fmla="*/ 0 h 296779"/>
                  <a:gd name="T4" fmla="*/ 517357 w 577515"/>
                  <a:gd name="T5" fmla="*/ 112295 h 296779"/>
                  <a:gd name="T6" fmla="*/ 449179 w 577515"/>
                  <a:gd name="T7" fmla="*/ 196516 h 296779"/>
                  <a:gd name="T8" fmla="*/ 372979 w 577515"/>
                  <a:gd name="T9" fmla="*/ 268705 h 296779"/>
                  <a:gd name="T10" fmla="*/ 296779 w 577515"/>
                  <a:gd name="T11" fmla="*/ 296779 h 296779"/>
                  <a:gd name="T12" fmla="*/ 184484 w 577515"/>
                  <a:gd name="T13" fmla="*/ 288758 h 296779"/>
                  <a:gd name="T14" fmla="*/ 108284 w 577515"/>
                  <a:gd name="T15" fmla="*/ 252663 h 296779"/>
                  <a:gd name="T16" fmla="*/ 44115 w 577515"/>
                  <a:gd name="T17" fmla="*/ 192505 h 296779"/>
                  <a:gd name="T18" fmla="*/ 0 w 577515"/>
                  <a:gd name="T19" fmla="*/ 140369 h 2967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77515" h="296779">
                    <a:moveTo>
                      <a:pt x="0" y="140369"/>
                    </a:moveTo>
                    <a:lnTo>
                      <a:pt x="577515" y="0"/>
                    </a:lnTo>
                    <a:lnTo>
                      <a:pt x="517357" y="112295"/>
                    </a:lnTo>
                    <a:lnTo>
                      <a:pt x="449179" y="196516"/>
                    </a:lnTo>
                    <a:lnTo>
                      <a:pt x="372979" y="268705"/>
                    </a:lnTo>
                    <a:lnTo>
                      <a:pt x="296779" y="296779"/>
                    </a:lnTo>
                    <a:lnTo>
                      <a:pt x="184484" y="288758"/>
                    </a:lnTo>
                    <a:lnTo>
                      <a:pt x="108284" y="252663"/>
                    </a:lnTo>
                    <a:lnTo>
                      <a:pt x="44115" y="192505"/>
                    </a:lnTo>
                    <a:lnTo>
                      <a:pt x="0" y="140369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10617" name="Rectangle 237"/>
            <p:cNvSpPr>
              <a:spLocks noChangeArrowheads="1"/>
            </p:cNvSpPr>
            <p:nvPr/>
          </p:nvSpPr>
          <p:spPr bwMode="auto">
            <a:xfrm>
              <a:off x="2425700" y="1028700"/>
              <a:ext cx="1711325" cy="2311400"/>
            </a:xfrm>
            <a:prstGeom prst="rect">
              <a:avLst/>
            </a:prstGeom>
            <a:solidFill>
              <a:srgbClr val="FFC000">
                <a:alpha val="32156"/>
              </a:srgbClr>
            </a:solidFill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algn="ctr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0618" name="Oval 238"/>
            <p:cNvSpPr>
              <a:spLocks noChangeArrowheads="1"/>
            </p:cNvSpPr>
            <p:nvPr/>
          </p:nvSpPr>
          <p:spPr bwMode="auto">
            <a:xfrm>
              <a:off x="2932113" y="1347788"/>
              <a:ext cx="787400" cy="14493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algn="ctr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cxnSp>
          <p:nvCxnSpPr>
            <p:cNvPr id="110632" name="Straight Connector 263"/>
            <p:cNvCxnSpPr>
              <a:cxnSpLocks noChangeShapeType="1"/>
            </p:cNvCxnSpPr>
            <p:nvPr/>
          </p:nvCxnSpPr>
          <p:spPr bwMode="auto">
            <a:xfrm>
              <a:off x="3097213" y="3771900"/>
              <a:ext cx="23812" cy="185261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0642" name="Straight Arrow Connector 284"/>
            <p:cNvCxnSpPr>
              <a:cxnSpLocks noChangeShapeType="1"/>
            </p:cNvCxnSpPr>
            <p:nvPr/>
          </p:nvCxnSpPr>
          <p:spPr bwMode="auto">
            <a:xfrm flipH="1" flipV="1">
              <a:off x="2736850" y="3836988"/>
              <a:ext cx="195263" cy="79216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" name="Group 3"/>
          <p:cNvGrpSpPr/>
          <p:nvPr/>
        </p:nvGrpSpPr>
        <p:grpSpPr>
          <a:xfrm>
            <a:off x="3925888" y="730250"/>
            <a:ext cx="3328987" cy="5976938"/>
            <a:chOff x="3925888" y="730250"/>
            <a:chExt cx="3328987" cy="5976938"/>
          </a:xfrm>
        </p:grpSpPr>
        <p:sp>
          <p:nvSpPr>
            <p:cNvPr id="110595" name="Arc 95"/>
            <p:cNvSpPr>
              <a:spLocks/>
            </p:cNvSpPr>
            <p:nvPr/>
          </p:nvSpPr>
          <p:spPr bwMode="auto">
            <a:xfrm rot="20910412">
              <a:off x="4418013" y="3794125"/>
              <a:ext cx="361950" cy="2381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1423" tIns="45712" rIns="91423" bIns="45712"/>
            <a:lstStyle/>
            <a:p>
              <a:endParaRPr lang="en-US"/>
            </a:p>
          </p:txBody>
        </p:sp>
        <p:graphicFrame>
          <p:nvGraphicFramePr>
            <p:cNvPr id="110597" name="Object 108"/>
            <p:cNvGraphicFramePr>
              <a:graphicFrameLocks noChangeAspect="1"/>
            </p:cNvGraphicFramePr>
            <p:nvPr>
              <p:extLst/>
            </p:nvPr>
          </p:nvGraphicFramePr>
          <p:xfrm>
            <a:off x="3925888" y="3571875"/>
            <a:ext cx="409575" cy="439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67" name="Equation" r:id="rId4" imgW="266584" imgH="279279" progId="Equation.3">
                    <p:embed/>
                  </p:oleObj>
                </mc:Choice>
                <mc:Fallback>
                  <p:oleObj name="Equation" r:id="rId4" imgW="266584" imgH="279279" progId="Equation.3">
                    <p:embed/>
                    <p:pic>
                      <p:nvPicPr>
                        <p:cNvPr id="110597" name="Object 1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5888" y="3571875"/>
                          <a:ext cx="409575" cy="439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598" name="Object 111"/>
            <p:cNvGraphicFramePr>
              <a:graphicFrameLocks noChangeAspect="1"/>
            </p:cNvGraphicFramePr>
            <p:nvPr>
              <p:extLst/>
            </p:nvPr>
          </p:nvGraphicFramePr>
          <p:xfrm>
            <a:off x="6326188" y="3417888"/>
            <a:ext cx="611187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68" name="Equation" r:id="rId6" imgW="304536" imgH="203024" progId="Equation.3">
                    <p:embed/>
                  </p:oleObj>
                </mc:Choice>
                <mc:Fallback>
                  <p:oleObj name="Equation" r:id="rId6" imgW="304536" imgH="203024" progId="Equation.3">
                    <p:embed/>
                    <p:pic>
                      <p:nvPicPr>
                        <p:cNvPr id="110598" name="Object 1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6188" y="3417888"/>
                          <a:ext cx="611187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0599" name="Arc 112"/>
            <p:cNvSpPr>
              <a:spLocks/>
            </p:cNvSpPr>
            <p:nvPr/>
          </p:nvSpPr>
          <p:spPr bwMode="auto">
            <a:xfrm rot="20755916">
              <a:off x="6235700" y="3822700"/>
              <a:ext cx="361950" cy="2619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1423" tIns="45712" rIns="91423" bIns="45712"/>
            <a:lstStyle/>
            <a:p>
              <a:endParaRPr lang="en-US"/>
            </a:p>
          </p:txBody>
        </p:sp>
        <p:sp>
          <p:nvSpPr>
            <p:cNvPr id="110603" name="Text Box 121"/>
            <p:cNvSpPr txBox="1">
              <a:spLocks noChangeArrowheads="1"/>
            </p:cNvSpPr>
            <p:nvPr/>
          </p:nvSpPr>
          <p:spPr bwMode="auto">
            <a:xfrm>
              <a:off x="4200525" y="5872163"/>
              <a:ext cx="120015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00000"/>
                  </a:solidFill>
                  <a:latin typeface="Arial" charset="0"/>
                  <a:cs typeface="Arial" charset="0"/>
                </a:rPr>
                <a:t>shear the  inclusion</a:t>
              </a:r>
            </a:p>
          </p:txBody>
        </p:sp>
        <p:sp>
          <p:nvSpPr>
            <p:cNvPr id="110604" name="Text Box 122"/>
            <p:cNvSpPr txBox="1">
              <a:spLocks noChangeArrowheads="1"/>
            </p:cNvSpPr>
            <p:nvPr/>
          </p:nvSpPr>
          <p:spPr bwMode="auto">
            <a:xfrm>
              <a:off x="5614988" y="5783263"/>
              <a:ext cx="1639887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  <a:cs typeface="Arial" charset="0"/>
                </a:rPr>
                <a:t>rotate</a:t>
              </a:r>
            </a:p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  <a:cs typeface="Arial" charset="0"/>
                </a:rPr>
                <a:t>to fit inside cavity</a:t>
              </a:r>
            </a:p>
          </p:txBody>
        </p:sp>
        <p:grpSp>
          <p:nvGrpSpPr>
            <p:cNvPr id="110608" name="Group 192"/>
            <p:cNvGrpSpPr>
              <a:grpSpLocks/>
            </p:cNvGrpSpPr>
            <p:nvPr/>
          </p:nvGrpSpPr>
          <p:grpSpPr bwMode="auto">
            <a:xfrm>
              <a:off x="4095750" y="4075113"/>
              <a:ext cx="1003300" cy="1671637"/>
              <a:chOff x="4807976" y="2357317"/>
              <a:chExt cx="1002439" cy="1672888"/>
            </a:xfrm>
          </p:grpSpPr>
          <p:sp>
            <p:nvSpPr>
              <p:cNvPr id="110660" name="Freeform 182"/>
              <p:cNvSpPr>
                <a:spLocks/>
              </p:cNvSpPr>
              <p:nvPr/>
            </p:nvSpPr>
            <p:spPr bwMode="auto">
              <a:xfrm>
                <a:off x="5204541" y="2403372"/>
                <a:ext cx="583659" cy="282103"/>
              </a:xfrm>
              <a:custGeom>
                <a:avLst/>
                <a:gdLst>
                  <a:gd name="T0" fmla="*/ 0 w 583659"/>
                  <a:gd name="T1" fmla="*/ 282103 h 282103"/>
                  <a:gd name="T2" fmla="*/ 97276 w 583659"/>
                  <a:gd name="T3" fmla="*/ 116732 h 282103"/>
                  <a:gd name="T4" fmla="*/ 476655 w 583659"/>
                  <a:gd name="T5" fmla="*/ 0 h 282103"/>
                  <a:gd name="T6" fmla="*/ 583659 w 583659"/>
                  <a:gd name="T7" fmla="*/ 116732 h 282103"/>
                  <a:gd name="T8" fmla="*/ 0 w 583659"/>
                  <a:gd name="T9" fmla="*/ 282103 h 282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3659" h="282103">
                    <a:moveTo>
                      <a:pt x="0" y="282103"/>
                    </a:moveTo>
                    <a:lnTo>
                      <a:pt x="97276" y="116732"/>
                    </a:lnTo>
                    <a:lnTo>
                      <a:pt x="476655" y="0"/>
                    </a:lnTo>
                    <a:lnTo>
                      <a:pt x="583659" y="116732"/>
                    </a:lnTo>
                    <a:lnTo>
                      <a:pt x="0" y="282103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61" name="Freeform 183"/>
              <p:cNvSpPr>
                <a:spLocks/>
              </p:cNvSpPr>
              <p:nvPr/>
            </p:nvSpPr>
            <p:spPr bwMode="auto">
              <a:xfrm>
                <a:off x="5107974" y="2548240"/>
                <a:ext cx="700392" cy="350196"/>
              </a:xfrm>
              <a:custGeom>
                <a:avLst/>
                <a:gdLst>
                  <a:gd name="T0" fmla="*/ 38911 w 700392"/>
                  <a:gd name="T1" fmla="*/ 165371 h 350196"/>
                  <a:gd name="T2" fmla="*/ 622570 w 700392"/>
                  <a:gd name="T3" fmla="*/ 0 h 350196"/>
                  <a:gd name="T4" fmla="*/ 700392 w 700392"/>
                  <a:gd name="T5" fmla="*/ 136188 h 350196"/>
                  <a:gd name="T6" fmla="*/ 0 w 700392"/>
                  <a:gd name="T7" fmla="*/ 350196 h 350196"/>
                  <a:gd name="T8" fmla="*/ 38911 w 700392"/>
                  <a:gd name="T9" fmla="*/ 165371 h 350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0392" h="350196">
                    <a:moveTo>
                      <a:pt x="38911" y="165371"/>
                    </a:moveTo>
                    <a:lnTo>
                      <a:pt x="622570" y="0"/>
                    </a:lnTo>
                    <a:lnTo>
                      <a:pt x="700392" y="136188"/>
                    </a:lnTo>
                    <a:lnTo>
                      <a:pt x="0" y="350196"/>
                    </a:lnTo>
                    <a:lnTo>
                      <a:pt x="38911" y="165371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62" name="Freeform 184"/>
              <p:cNvSpPr>
                <a:spLocks/>
              </p:cNvSpPr>
              <p:nvPr/>
            </p:nvSpPr>
            <p:spPr bwMode="auto">
              <a:xfrm>
                <a:off x="5035071" y="2735014"/>
                <a:ext cx="775344" cy="391886"/>
              </a:xfrm>
              <a:custGeom>
                <a:avLst/>
                <a:gdLst>
                  <a:gd name="T0" fmla="*/ 0 w 775344"/>
                  <a:gd name="T1" fmla="*/ 391886 h 391886"/>
                  <a:gd name="T2" fmla="*/ 21069 w 775344"/>
                  <a:gd name="T3" fmla="*/ 202264 h 391886"/>
                  <a:gd name="T4" fmla="*/ 712136 w 775344"/>
                  <a:gd name="T5" fmla="*/ 0 h 391886"/>
                  <a:gd name="T6" fmla="*/ 775344 w 775344"/>
                  <a:gd name="T7" fmla="*/ 198050 h 391886"/>
                  <a:gd name="T8" fmla="*/ 0 w 775344"/>
                  <a:gd name="T9" fmla="*/ 391886 h 3918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5344" h="391886">
                    <a:moveTo>
                      <a:pt x="0" y="391886"/>
                    </a:moveTo>
                    <a:lnTo>
                      <a:pt x="21069" y="202264"/>
                    </a:lnTo>
                    <a:lnTo>
                      <a:pt x="712136" y="0"/>
                    </a:lnTo>
                    <a:lnTo>
                      <a:pt x="775344" y="198050"/>
                    </a:lnTo>
                    <a:lnTo>
                      <a:pt x="0" y="391886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63" name="Freeform 185"/>
              <p:cNvSpPr>
                <a:spLocks/>
              </p:cNvSpPr>
              <p:nvPr/>
            </p:nvSpPr>
            <p:spPr bwMode="auto">
              <a:xfrm>
                <a:off x="4942641" y="2951346"/>
                <a:ext cx="796413" cy="379244"/>
              </a:xfrm>
              <a:custGeom>
                <a:avLst/>
                <a:gdLst>
                  <a:gd name="T0" fmla="*/ 0 w 796413"/>
                  <a:gd name="T1" fmla="*/ 189622 h 379244"/>
                  <a:gd name="T2" fmla="*/ 775344 w 796413"/>
                  <a:gd name="T3" fmla="*/ 0 h 379244"/>
                  <a:gd name="T4" fmla="*/ 796413 w 796413"/>
                  <a:gd name="T5" fmla="*/ 193836 h 379244"/>
                  <a:gd name="T6" fmla="*/ 8428 w 796413"/>
                  <a:gd name="T7" fmla="*/ 379244 h 379244"/>
                  <a:gd name="T8" fmla="*/ 0 w 796413"/>
                  <a:gd name="T9" fmla="*/ 189622 h 379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96413" h="379244">
                    <a:moveTo>
                      <a:pt x="0" y="189622"/>
                    </a:moveTo>
                    <a:lnTo>
                      <a:pt x="775344" y="0"/>
                    </a:lnTo>
                    <a:lnTo>
                      <a:pt x="796413" y="193836"/>
                    </a:lnTo>
                    <a:lnTo>
                      <a:pt x="8428" y="379244"/>
                    </a:lnTo>
                    <a:cubicBezTo>
                      <a:pt x="7023" y="316037"/>
                      <a:pt x="5619" y="252829"/>
                      <a:pt x="0" y="189622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64" name="Freeform 186"/>
              <p:cNvSpPr>
                <a:spLocks/>
              </p:cNvSpPr>
              <p:nvPr/>
            </p:nvSpPr>
            <p:spPr bwMode="auto">
              <a:xfrm>
                <a:off x="5372669" y="2357317"/>
                <a:ext cx="376989" cy="128337"/>
              </a:xfrm>
              <a:custGeom>
                <a:avLst/>
                <a:gdLst>
                  <a:gd name="T0" fmla="*/ 0 w 376989"/>
                  <a:gd name="T1" fmla="*/ 128337 h 128337"/>
                  <a:gd name="T2" fmla="*/ 60158 w 376989"/>
                  <a:gd name="T3" fmla="*/ 80211 h 128337"/>
                  <a:gd name="T4" fmla="*/ 128337 w 376989"/>
                  <a:gd name="T5" fmla="*/ 28074 h 128337"/>
                  <a:gd name="T6" fmla="*/ 200526 w 376989"/>
                  <a:gd name="T7" fmla="*/ 0 h 128337"/>
                  <a:gd name="T8" fmla="*/ 276726 w 376989"/>
                  <a:gd name="T9" fmla="*/ 0 h 128337"/>
                  <a:gd name="T10" fmla="*/ 332873 w 376989"/>
                  <a:gd name="T11" fmla="*/ 4011 h 128337"/>
                  <a:gd name="T12" fmla="*/ 376989 w 376989"/>
                  <a:gd name="T13" fmla="*/ 16042 h 128337"/>
                  <a:gd name="T14" fmla="*/ 0 w 376989"/>
                  <a:gd name="T15" fmla="*/ 128337 h 1283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76989" h="128337">
                    <a:moveTo>
                      <a:pt x="0" y="128337"/>
                    </a:moveTo>
                    <a:lnTo>
                      <a:pt x="60158" y="80211"/>
                    </a:lnTo>
                    <a:lnTo>
                      <a:pt x="128337" y="28074"/>
                    </a:lnTo>
                    <a:lnTo>
                      <a:pt x="200526" y="0"/>
                    </a:lnTo>
                    <a:lnTo>
                      <a:pt x="276726" y="0"/>
                    </a:lnTo>
                    <a:lnTo>
                      <a:pt x="332873" y="4011"/>
                    </a:lnTo>
                    <a:lnTo>
                      <a:pt x="376989" y="16042"/>
                    </a:lnTo>
                    <a:lnTo>
                      <a:pt x="0" y="128337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65" name="Freeform 187"/>
              <p:cNvSpPr>
                <a:spLocks/>
              </p:cNvSpPr>
              <p:nvPr/>
            </p:nvSpPr>
            <p:spPr bwMode="auto">
              <a:xfrm>
                <a:off x="4882638" y="3175776"/>
                <a:ext cx="782052" cy="405063"/>
              </a:xfrm>
              <a:custGeom>
                <a:avLst/>
                <a:gdLst>
                  <a:gd name="T0" fmla="*/ 0 w 782052"/>
                  <a:gd name="T1" fmla="*/ 184484 h 405063"/>
                  <a:gd name="T2" fmla="*/ 782052 w 782052"/>
                  <a:gd name="T3" fmla="*/ 0 h 405063"/>
                  <a:gd name="T4" fmla="*/ 774031 w 782052"/>
                  <a:gd name="T5" fmla="*/ 228600 h 405063"/>
                  <a:gd name="T6" fmla="*/ 40105 w 782052"/>
                  <a:gd name="T7" fmla="*/ 405063 h 405063"/>
                  <a:gd name="T8" fmla="*/ 0 w 782052"/>
                  <a:gd name="T9" fmla="*/ 184484 h 4050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82052" h="405063">
                    <a:moveTo>
                      <a:pt x="0" y="184484"/>
                    </a:moveTo>
                    <a:lnTo>
                      <a:pt x="782052" y="0"/>
                    </a:lnTo>
                    <a:lnTo>
                      <a:pt x="774031" y="228600"/>
                    </a:lnTo>
                    <a:lnTo>
                      <a:pt x="40105" y="405063"/>
                    </a:lnTo>
                    <a:lnTo>
                      <a:pt x="0" y="184484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66" name="Freeform 188"/>
              <p:cNvSpPr>
                <a:spLocks/>
              </p:cNvSpPr>
              <p:nvPr/>
            </p:nvSpPr>
            <p:spPr bwMode="auto">
              <a:xfrm>
                <a:off x="4814209" y="3450591"/>
                <a:ext cx="729916" cy="376989"/>
              </a:xfrm>
              <a:custGeom>
                <a:avLst/>
                <a:gdLst>
                  <a:gd name="T0" fmla="*/ 0 w 729916"/>
                  <a:gd name="T1" fmla="*/ 168442 h 376989"/>
                  <a:gd name="T2" fmla="*/ 729916 w 729916"/>
                  <a:gd name="T3" fmla="*/ 0 h 376989"/>
                  <a:gd name="T4" fmla="*/ 669758 w 729916"/>
                  <a:gd name="T5" fmla="*/ 244642 h 376989"/>
                  <a:gd name="T6" fmla="*/ 92243 w 729916"/>
                  <a:gd name="T7" fmla="*/ 376989 h 376989"/>
                  <a:gd name="T8" fmla="*/ 0 w 729916"/>
                  <a:gd name="T9" fmla="*/ 168442 h 3769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9916" h="376989">
                    <a:moveTo>
                      <a:pt x="0" y="168442"/>
                    </a:moveTo>
                    <a:lnTo>
                      <a:pt x="729916" y="0"/>
                    </a:lnTo>
                    <a:lnTo>
                      <a:pt x="669758" y="244642"/>
                    </a:lnTo>
                    <a:lnTo>
                      <a:pt x="92243" y="376989"/>
                    </a:lnTo>
                    <a:lnTo>
                      <a:pt x="0" y="16844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67" name="Freeform 189"/>
              <p:cNvSpPr>
                <a:spLocks/>
              </p:cNvSpPr>
              <p:nvPr/>
            </p:nvSpPr>
            <p:spPr bwMode="auto">
              <a:xfrm>
                <a:off x="4807976" y="3733426"/>
                <a:ext cx="577515" cy="296779"/>
              </a:xfrm>
              <a:custGeom>
                <a:avLst/>
                <a:gdLst>
                  <a:gd name="T0" fmla="*/ 0 w 577515"/>
                  <a:gd name="T1" fmla="*/ 140369 h 296779"/>
                  <a:gd name="T2" fmla="*/ 577515 w 577515"/>
                  <a:gd name="T3" fmla="*/ 0 h 296779"/>
                  <a:gd name="T4" fmla="*/ 517357 w 577515"/>
                  <a:gd name="T5" fmla="*/ 112295 h 296779"/>
                  <a:gd name="T6" fmla="*/ 449179 w 577515"/>
                  <a:gd name="T7" fmla="*/ 196516 h 296779"/>
                  <a:gd name="T8" fmla="*/ 372979 w 577515"/>
                  <a:gd name="T9" fmla="*/ 268705 h 296779"/>
                  <a:gd name="T10" fmla="*/ 296779 w 577515"/>
                  <a:gd name="T11" fmla="*/ 296779 h 296779"/>
                  <a:gd name="T12" fmla="*/ 184484 w 577515"/>
                  <a:gd name="T13" fmla="*/ 288758 h 296779"/>
                  <a:gd name="T14" fmla="*/ 108284 w 577515"/>
                  <a:gd name="T15" fmla="*/ 252663 h 296779"/>
                  <a:gd name="T16" fmla="*/ 44115 w 577515"/>
                  <a:gd name="T17" fmla="*/ 192505 h 296779"/>
                  <a:gd name="T18" fmla="*/ 0 w 577515"/>
                  <a:gd name="T19" fmla="*/ 140369 h 2967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77515" h="296779">
                    <a:moveTo>
                      <a:pt x="0" y="140369"/>
                    </a:moveTo>
                    <a:lnTo>
                      <a:pt x="577515" y="0"/>
                    </a:lnTo>
                    <a:lnTo>
                      <a:pt x="517357" y="112295"/>
                    </a:lnTo>
                    <a:lnTo>
                      <a:pt x="449179" y="196516"/>
                    </a:lnTo>
                    <a:lnTo>
                      <a:pt x="372979" y="268705"/>
                    </a:lnTo>
                    <a:lnTo>
                      <a:pt x="296779" y="296779"/>
                    </a:lnTo>
                    <a:lnTo>
                      <a:pt x="184484" y="288758"/>
                    </a:lnTo>
                    <a:lnTo>
                      <a:pt x="108284" y="252663"/>
                    </a:lnTo>
                    <a:lnTo>
                      <a:pt x="44115" y="192505"/>
                    </a:lnTo>
                    <a:lnTo>
                      <a:pt x="0" y="140369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10609" name="Group 193"/>
            <p:cNvGrpSpPr>
              <a:grpSpLocks/>
            </p:cNvGrpSpPr>
            <p:nvPr/>
          </p:nvGrpSpPr>
          <p:grpSpPr bwMode="auto">
            <a:xfrm rot="20390352">
              <a:off x="5654675" y="4038600"/>
              <a:ext cx="1001713" cy="1671638"/>
              <a:chOff x="4807976" y="2357317"/>
              <a:chExt cx="1002439" cy="1672888"/>
            </a:xfrm>
          </p:grpSpPr>
          <p:sp>
            <p:nvSpPr>
              <p:cNvPr id="110652" name="Freeform 194"/>
              <p:cNvSpPr>
                <a:spLocks/>
              </p:cNvSpPr>
              <p:nvPr/>
            </p:nvSpPr>
            <p:spPr bwMode="auto">
              <a:xfrm>
                <a:off x="5204541" y="2403372"/>
                <a:ext cx="583659" cy="282103"/>
              </a:xfrm>
              <a:custGeom>
                <a:avLst/>
                <a:gdLst>
                  <a:gd name="T0" fmla="*/ 0 w 583659"/>
                  <a:gd name="T1" fmla="*/ 282103 h 282103"/>
                  <a:gd name="T2" fmla="*/ 97276 w 583659"/>
                  <a:gd name="T3" fmla="*/ 116732 h 282103"/>
                  <a:gd name="T4" fmla="*/ 476655 w 583659"/>
                  <a:gd name="T5" fmla="*/ 0 h 282103"/>
                  <a:gd name="T6" fmla="*/ 583659 w 583659"/>
                  <a:gd name="T7" fmla="*/ 116732 h 282103"/>
                  <a:gd name="T8" fmla="*/ 0 w 583659"/>
                  <a:gd name="T9" fmla="*/ 282103 h 282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3659" h="282103">
                    <a:moveTo>
                      <a:pt x="0" y="282103"/>
                    </a:moveTo>
                    <a:lnTo>
                      <a:pt x="97276" y="116732"/>
                    </a:lnTo>
                    <a:lnTo>
                      <a:pt x="476655" y="0"/>
                    </a:lnTo>
                    <a:lnTo>
                      <a:pt x="583659" y="116732"/>
                    </a:lnTo>
                    <a:lnTo>
                      <a:pt x="0" y="282103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53" name="Freeform 195"/>
              <p:cNvSpPr>
                <a:spLocks/>
              </p:cNvSpPr>
              <p:nvPr/>
            </p:nvSpPr>
            <p:spPr bwMode="auto">
              <a:xfrm>
                <a:off x="5107974" y="2548240"/>
                <a:ext cx="700392" cy="350196"/>
              </a:xfrm>
              <a:custGeom>
                <a:avLst/>
                <a:gdLst>
                  <a:gd name="T0" fmla="*/ 38911 w 700392"/>
                  <a:gd name="T1" fmla="*/ 165371 h 350196"/>
                  <a:gd name="T2" fmla="*/ 622570 w 700392"/>
                  <a:gd name="T3" fmla="*/ 0 h 350196"/>
                  <a:gd name="T4" fmla="*/ 700392 w 700392"/>
                  <a:gd name="T5" fmla="*/ 136188 h 350196"/>
                  <a:gd name="T6" fmla="*/ 0 w 700392"/>
                  <a:gd name="T7" fmla="*/ 350196 h 350196"/>
                  <a:gd name="T8" fmla="*/ 38911 w 700392"/>
                  <a:gd name="T9" fmla="*/ 165371 h 350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0392" h="350196">
                    <a:moveTo>
                      <a:pt x="38911" y="165371"/>
                    </a:moveTo>
                    <a:lnTo>
                      <a:pt x="622570" y="0"/>
                    </a:lnTo>
                    <a:lnTo>
                      <a:pt x="700392" y="136188"/>
                    </a:lnTo>
                    <a:lnTo>
                      <a:pt x="0" y="350196"/>
                    </a:lnTo>
                    <a:lnTo>
                      <a:pt x="38911" y="165371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54" name="Freeform 196"/>
              <p:cNvSpPr>
                <a:spLocks/>
              </p:cNvSpPr>
              <p:nvPr/>
            </p:nvSpPr>
            <p:spPr bwMode="auto">
              <a:xfrm>
                <a:off x="5035071" y="2735014"/>
                <a:ext cx="775344" cy="391886"/>
              </a:xfrm>
              <a:custGeom>
                <a:avLst/>
                <a:gdLst>
                  <a:gd name="T0" fmla="*/ 0 w 775344"/>
                  <a:gd name="T1" fmla="*/ 391886 h 391886"/>
                  <a:gd name="T2" fmla="*/ 21069 w 775344"/>
                  <a:gd name="T3" fmla="*/ 202264 h 391886"/>
                  <a:gd name="T4" fmla="*/ 712136 w 775344"/>
                  <a:gd name="T5" fmla="*/ 0 h 391886"/>
                  <a:gd name="T6" fmla="*/ 775344 w 775344"/>
                  <a:gd name="T7" fmla="*/ 198050 h 391886"/>
                  <a:gd name="T8" fmla="*/ 0 w 775344"/>
                  <a:gd name="T9" fmla="*/ 391886 h 3918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5344" h="391886">
                    <a:moveTo>
                      <a:pt x="0" y="391886"/>
                    </a:moveTo>
                    <a:lnTo>
                      <a:pt x="21069" y="202264"/>
                    </a:lnTo>
                    <a:lnTo>
                      <a:pt x="712136" y="0"/>
                    </a:lnTo>
                    <a:lnTo>
                      <a:pt x="775344" y="198050"/>
                    </a:lnTo>
                    <a:lnTo>
                      <a:pt x="0" y="391886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55" name="Freeform 197"/>
              <p:cNvSpPr>
                <a:spLocks/>
              </p:cNvSpPr>
              <p:nvPr/>
            </p:nvSpPr>
            <p:spPr bwMode="auto">
              <a:xfrm>
                <a:off x="4942641" y="2951346"/>
                <a:ext cx="796413" cy="379244"/>
              </a:xfrm>
              <a:custGeom>
                <a:avLst/>
                <a:gdLst>
                  <a:gd name="T0" fmla="*/ 0 w 796413"/>
                  <a:gd name="T1" fmla="*/ 189622 h 379244"/>
                  <a:gd name="T2" fmla="*/ 775344 w 796413"/>
                  <a:gd name="T3" fmla="*/ 0 h 379244"/>
                  <a:gd name="T4" fmla="*/ 796413 w 796413"/>
                  <a:gd name="T5" fmla="*/ 193836 h 379244"/>
                  <a:gd name="T6" fmla="*/ 8428 w 796413"/>
                  <a:gd name="T7" fmla="*/ 379244 h 379244"/>
                  <a:gd name="T8" fmla="*/ 0 w 796413"/>
                  <a:gd name="T9" fmla="*/ 189622 h 379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96413" h="379244">
                    <a:moveTo>
                      <a:pt x="0" y="189622"/>
                    </a:moveTo>
                    <a:lnTo>
                      <a:pt x="775344" y="0"/>
                    </a:lnTo>
                    <a:lnTo>
                      <a:pt x="796413" y="193836"/>
                    </a:lnTo>
                    <a:lnTo>
                      <a:pt x="8428" y="379244"/>
                    </a:lnTo>
                    <a:cubicBezTo>
                      <a:pt x="7023" y="316037"/>
                      <a:pt x="5619" y="252829"/>
                      <a:pt x="0" y="189622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56" name="Freeform 198"/>
              <p:cNvSpPr>
                <a:spLocks/>
              </p:cNvSpPr>
              <p:nvPr/>
            </p:nvSpPr>
            <p:spPr bwMode="auto">
              <a:xfrm>
                <a:off x="5372669" y="2357317"/>
                <a:ext cx="376989" cy="128337"/>
              </a:xfrm>
              <a:custGeom>
                <a:avLst/>
                <a:gdLst>
                  <a:gd name="T0" fmla="*/ 0 w 376989"/>
                  <a:gd name="T1" fmla="*/ 128337 h 128337"/>
                  <a:gd name="T2" fmla="*/ 60158 w 376989"/>
                  <a:gd name="T3" fmla="*/ 80211 h 128337"/>
                  <a:gd name="T4" fmla="*/ 128337 w 376989"/>
                  <a:gd name="T5" fmla="*/ 28074 h 128337"/>
                  <a:gd name="T6" fmla="*/ 200526 w 376989"/>
                  <a:gd name="T7" fmla="*/ 0 h 128337"/>
                  <a:gd name="T8" fmla="*/ 276726 w 376989"/>
                  <a:gd name="T9" fmla="*/ 0 h 128337"/>
                  <a:gd name="T10" fmla="*/ 332873 w 376989"/>
                  <a:gd name="T11" fmla="*/ 4011 h 128337"/>
                  <a:gd name="T12" fmla="*/ 376989 w 376989"/>
                  <a:gd name="T13" fmla="*/ 16042 h 128337"/>
                  <a:gd name="T14" fmla="*/ 0 w 376989"/>
                  <a:gd name="T15" fmla="*/ 128337 h 1283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76989" h="128337">
                    <a:moveTo>
                      <a:pt x="0" y="128337"/>
                    </a:moveTo>
                    <a:lnTo>
                      <a:pt x="60158" y="80211"/>
                    </a:lnTo>
                    <a:lnTo>
                      <a:pt x="128337" y="28074"/>
                    </a:lnTo>
                    <a:lnTo>
                      <a:pt x="200526" y="0"/>
                    </a:lnTo>
                    <a:lnTo>
                      <a:pt x="276726" y="0"/>
                    </a:lnTo>
                    <a:lnTo>
                      <a:pt x="332873" y="4011"/>
                    </a:lnTo>
                    <a:lnTo>
                      <a:pt x="376989" y="16042"/>
                    </a:lnTo>
                    <a:lnTo>
                      <a:pt x="0" y="128337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57" name="Freeform 199"/>
              <p:cNvSpPr>
                <a:spLocks/>
              </p:cNvSpPr>
              <p:nvPr/>
            </p:nvSpPr>
            <p:spPr bwMode="auto">
              <a:xfrm>
                <a:off x="4882638" y="3175776"/>
                <a:ext cx="782052" cy="405063"/>
              </a:xfrm>
              <a:custGeom>
                <a:avLst/>
                <a:gdLst>
                  <a:gd name="T0" fmla="*/ 0 w 782052"/>
                  <a:gd name="T1" fmla="*/ 184484 h 405063"/>
                  <a:gd name="T2" fmla="*/ 782052 w 782052"/>
                  <a:gd name="T3" fmla="*/ 0 h 405063"/>
                  <a:gd name="T4" fmla="*/ 774031 w 782052"/>
                  <a:gd name="T5" fmla="*/ 228600 h 405063"/>
                  <a:gd name="T6" fmla="*/ 40105 w 782052"/>
                  <a:gd name="T7" fmla="*/ 405063 h 405063"/>
                  <a:gd name="T8" fmla="*/ 0 w 782052"/>
                  <a:gd name="T9" fmla="*/ 184484 h 4050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82052" h="405063">
                    <a:moveTo>
                      <a:pt x="0" y="184484"/>
                    </a:moveTo>
                    <a:lnTo>
                      <a:pt x="782052" y="0"/>
                    </a:lnTo>
                    <a:lnTo>
                      <a:pt x="774031" y="228600"/>
                    </a:lnTo>
                    <a:lnTo>
                      <a:pt x="40105" y="405063"/>
                    </a:lnTo>
                    <a:lnTo>
                      <a:pt x="0" y="184484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58" name="Freeform 200"/>
              <p:cNvSpPr>
                <a:spLocks/>
              </p:cNvSpPr>
              <p:nvPr/>
            </p:nvSpPr>
            <p:spPr bwMode="auto">
              <a:xfrm>
                <a:off x="4814209" y="3450591"/>
                <a:ext cx="729916" cy="376989"/>
              </a:xfrm>
              <a:custGeom>
                <a:avLst/>
                <a:gdLst>
                  <a:gd name="T0" fmla="*/ 0 w 729916"/>
                  <a:gd name="T1" fmla="*/ 168442 h 376989"/>
                  <a:gd name="T2" fmla="*/ 729916 w 729916"/>
                  <a:gd name="T3" fmla="*/ 0 h 376989"/>
                  <a:gd name="T4" fmla="*/ 669758 w 729916"/>
                  <a:gd name="T5" fmla="*/ 244642 h 376989"/>
                  <a:gd name="T6" fmla="*/ 92243 w 729916"/>
                  <a:gd name="T7" fmla="*/ 376989 h 376989"/>
                  <a:gd name="T8" fmla="*/ 0 w 729916"/>
                  <a:gd name="T9" fmla="*/ 168442 h 3769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9916" h="376989">
                    <a:moveTo>
                      <a:pt x="0" y="168442"/>
                    </a:moveTo>
                    <a:lnTo>
                      <a:pt x="729916" y="0"/>
                    </a:lnTo>
                    <a:lnTo>
                      <a:pt x="669758" y="244642"/>
                    </a:lnTo>
                    <a:lnTo>
                      <a:pt x="92243" y="376989"/>
                    </a:lnTo>
                    <a:lnTo>
                      <a:pt x="0" y="16844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0659" name="Freeform 201"/>
              <p:cNvSpPr>
                <a:spLocks/>
              </p:cNvSpPr>
              <p:nvPr/>
            </p:nvSpPr>
            <p:spPr bwMode="auto">
              <a:xfrm>
                <a:off x="4807976" y="3733426"/>
                <a:ext cx="577515" cy="296779"/>
              </a:xfrm>
              <a:custGeom>
                <a:avLst/>
                <a:gdLst>
                  <a:gd name="T0" fmla="*/ 0 w 577515"/>
                  <a:gd name="T1" fmla="*/ 140369 h 296779"/>
                  <a:gd name="T2" fmla="*/ 577515 w 577515"/>
                  <a:gd name="T3" fmla="*/ 0 h 296779"/>
                  <a:gd name="T4" fmla="*/ 517357 w 577515"/>
                  <a:gd name="T5" fmla="*/ 112295 h 296779"/>
                  <a:gd name="T6" fmla="*/ 449179 w 577515"/>
                  <a:gd name="T7" fmla="*/ 196516 h 296779"/>
                  <a:gd name="T8" fmla="*/ 372979 w 577515"/>
                  <a:gd name="T9" fmla="*/ 268705 h 296779"/>
                  <a:gd name="T10" fmla="*/ 296779 w 577515"/>
                  <a:gd name="T11" fmla="*/ 296779 h 296779"/>
                  <a:gd name="T12" fmla="*/ 184484 w 577515"/>
                  <a:gd name="T13" fmla="*/ 288758 h 296779"/>
                  <a:gd name="T14" fmla="*/ 108284 w 577515"/>
                  <a:gd name="T15" fmla="*/ 252663 h 296779"/>
                  <a:gd name="T16" fmla="*/ 44115 w 577515"/>
                  <a:gd name="T17" fmla="*/ 192505 h 296779"/>
                  <a:gd name="T18" fmla="*/ 0 w 577515"/>
                  <a:gd name="T19" fmla="*/ 140369 h 2967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77515" h="296779">
                    <a:moveTo>
                      <a:pt x="0" y="140369"/>
                    </a:moveTo>
                    <a:lnTo>
                      <a:pt x="577515" y="0"/>
                    </a:lnTo>
                    <a:lnTo>
                      <a:pt x="517357" y="112295"/>
                    </a:lnTo>
                    <a:lnTo>
                      <a:pt x="449179" y="196516"/>
                    </a:lnTo>
                    <a:lnTo>
                      <a:pt x="372979" y="268705"/>
                    </a:lnTo>
                    <a:lnTo>
                      <a:pt x="296779" y="296779"/>
                    </a:lnTo>
                    <a:lnTo>
                      <a:pt x="184484" y="288758"/>
                    </a:lnTo>
                    <a:lnTo>
                      <a:pt x="108284" y="252663"/>
                    </a:lnTo>
                    <a:lnTo>
                      <a:pt x="44115" y="192505"/>
                    </a:lnTo>
                    <a:lnTo>
                      <a:pt x="0" y="140369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10621" name="Rectangle 243"/>
            <p:cNvSpPr>
              <a:spLocks noChangeArrowheads="1"/>
            </p:cNvSpPr>
            <p:nvPr/>
          </p:nvSpPr>
          <p:spPr bwMode="auto">
            <a:xfrm>
              <a:off x="4394200" y="979488"/>
              <a:ext cx="1711325" cy="2451100"/>
            </a:xfrm>
            <a:prstGeom prst="rect">
              <a:avLst/>
            </a:prstGeom>
            <a:solidFill>
              <a:srgbClr val="FFC000">
                <a:alpha val="32156"/>
              </a:srgbClr>
            </a:solidFill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algn="ctr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0622" name="Oval 244"/>
            <p:cNvSpPr>
              <a:spLocks noChangeArrowheads="1"/>
            </p:cNvSpPr>
            <p:nvPr/>
          </p:nvSpPr>
          <p:spPr bwMode="auto">
            <a:xfrm>
              <a:off x="4900613" y="1341438"/>
              <a:ext cx="635000" cy="16748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algn="ctr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0630" name="Down Arrow 260"/>
            <p:cNvSpPr>
              <a:spLocks noChangeArrowheads="1"/>
            </p:cNvSpPr>
            <p:nvPr/>
          </p:nvSpPr>
          <p:spPr bwMode="auto">
            <a:xfrm flipV="1">
              <a:off x="5076825" y="730250"/>
              <a:ext cx="276225" cy="31432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algn="ctr"/>
              <a:endParaRPr lang="en-US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10631" name="Down Arrow 261"/>
            <p:cNvSpPr>
              <a:spLocks noChangeArrowheads="1"/>
            </p:cNvSpPr>
            <p:nvPr/>
          </p:nvSpPr>
          <p:spPr bwMode="auto">
            <a:xfrm>
              <a:off x="5100638" y="3354388"/>
              <a:ext cx="276225" cy="371475"/>
            </a:xfrm>
            <a:prstGeom prst="downArrow">
              <a:avLst>
                <a:gd name="adj1" fmla="val 50000"/>
                <a:gd name="adj2" fmla="val 50001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algn="ctr"/>
              <a:endParaRPr lang="en-US">
                <a:solidFill>
                  <a:srgbClr val="FF0000"/>
                </a:solidFill>
                <a:latin typeface="Times New Roman" charset="0"/>
              </a:endParaRPr>
            </a:p>
          </p:txBody>
        </p:sp>
        <p:cxnSp>
          <p:nvCxnSpPr>
            <p:cNvPr id="110633" name="Straight Connector 268"/>
            <p:cNvCxnSpPr>
              <a:cxnSpLocks noChangeShapeType="1"/>
            </p:cNvCxnSpPr>
            <p:nvPr/>
          </p:nvCxnSpPr>
          <p:spPr bwMode="auto">
            <a:xfrm>
              <a:off x="4327525" y="3941763"/>
              <a:ext cx="19050" cy="18589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0634" name="Straight Connector 270"/>
            <p:cNvCxnSpPr>
              <a:cxnSpLocks noChangeShapeType="1"/>
            </p:cNvCxnSpPr>
            <p:nvPr/>
          </p:nvCxnSpPr>
          <p:spPr bwMode="auto">
            <a:xfrm flipH="1">
              <a:off x="4344988" y="3892550"/>
              <a:ext cx="544512" cy="19272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0635" name="Straight Connector 274"/>
            <p:cNvCxnSpPr>
              <a:cxnSpLocks noChangeShapeType="1"/>
            </p:cNvCxnSpPr>
            <p:nvPr/>
          </p:nvCxnSpPr>
          <p:spPr bwMode="auto">
            <a:xfrm>
              <a:off x="6162675" y="3911600"/>
              <a:ext cx="19050" cy="18589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0636" name="Straight Connector 275"/>
            <p:cNvCxnSpPr>
              <a:cxnSpLocks noChangeShapeType="1"/>
            </p:cNvCxnSpPr>
            <p:nvPr/>
          </p:nvCxnSpPr>
          <p:spPr bwMode="auto">
            <a:xfrm flipH="1">
              <a:off x="6178550" y="3862388"/>
              <a:ext cx="546100" cy="19272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0641" name="Straight Arrow Connector 283"/>
            <p:cNvCxnSpPr>
              <a:cxnSpLocks noChangeShapeType="1"/>
            </p:cNvCxnSpPr>
            <p:nvPr/>
          </p:nvCxnSpPr>
          <p:spPr bwMode="auto">
            <a:xfrm flipH="1" flipV="1">
              <a:off x="5724525" y="3960813"/>
              <a:ext cx="407988" cy="7366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0643" name="Straight Arrow Connector 285"/>
            <p:cNvCxnSpPr>
              <a:cxnSpLocks noChangeShapeType="1"/>
            </p:cNvCxnSpPr>
            <p:nvPr/>
          </p:nvCxnSpPr>
          <p:spPr bwMode="auto">
            <a:xfrm flipH="1" flipV="1">
              <a:off x="4194175" y="4210050"/>
              <a:ext cx="195263" cy="79216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88" name="Title 1">
            <a:extLst>
              <a:ext uri="{FF2B5EF4-FFF2-40B4-BE49-F238E27FC236}">
                <a16:creationId xmlns:a16="http://schemas.microsoft.com/office/drawing/2014/main" id="{B680B69F-8B1E-3C4D-92D4-E76FEC6720B8}"/>
              </a:ext>
            </a:extLst>
          </p:cNvPr>
          <p:cNvSpPr txBox="1">
            <a:spLocks/>
          </p:cNvSpPr>
          <p:nvPr/>
        </p:nvSpPr>
        <p:spPr>
          <a:xfrm>
            <a:off x="2319453" y="3625"/>
            <a:ext cx="6824547" cy="6954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 spc="-100" baseline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Origin of texture evolution</a:t>
            </a:r>
          </a:p>
        </p:txBody>
      </p:sp>
    </p:spTree>
    <p:extLst>
      <p:ext uri="{BB962C8B-B14F-4D97-AF65-F5344CB8AC3E}">
        <p14:creationId xmlns:p14="http://schemas.microsoft.com/office/powerpoint/2010/main" val="2316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953E-46EB-D943-9E6B-F4DCFE2D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One active slip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A62E4-8E34-DC4B-B202-C9BFFDD0A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245990"/>
            <a:ext cx="6769100" cy="5435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63E427-BE14-334B-AA3A-740C099EBCD9}"/>
              </a:ext>
            </a:extLst>
          </p:cNvPr>
          <p:cNvSpPr txBox="1">
            <a:spLocks/>
          </p:cNvSpPr>
          <p:nvPr/>
        </p:nvSpPr>
        <p:spPr>
          <a:xfrm>
            <a:off x="263163" y="974430"/>
            <a:ext cx="3611607" cy="1757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 spc="-100" baseline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>
                <a:solidFill>
                  <a:srgbClr val="002060"/>
                </a:solidFill>
              </a:rPr>
              <a:t>Deformation gradient by elasticity and plasticity: Consider the case of only one slip system active</a:t>
            </a:r>
            <a:br>
              <a:rPr lang="en-US" sz="1800">
                <a:solidFill>
                  <a:srgbClr val="002060"/>
                </a:solidFill>
              </a:rPr>
            </a:br>
            <a:r>
              <a:rPr lang="en-US" sz="1800">
                <a:solidFill>
                  <a:srgbClr val="002060"/>
                </a:solidFill>
              </a:rPr>
              <a:t>(</a:t>
            </a:r>
            <a:r>
              <a:rPr lang="en-US" sz="1800" err="1">
                <a:solidFill>
                  <a:srgbClr val="002060"/>
                </a:solidFill>
              </a:rPr>
              <a:t>m,s</a:t>
            </a:r>
            <a:r>
              <a:rPr lang="en-US" sz="1800">
                <a:solidFill>
                  <a:srgbClr val="002060"/>
                </a:solidFill>
              </a:rPr>
              <a:t>) = m is slip plane normal and s is the slip direction</a:t>
            </a:r>
            <a:br>
              <a:rPr lang="en-US" sz="1800">
                <a:solidFill>
                  <a:srgbClr val="002060"/>
                </a:solidFill>
              </a:rPr>
            </a:br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7C225-B0FE-0C48-B1AC-65F87F3CF398}"/>
              </a:ext>
            </a:extLst>
          </p:cNvPr>
          <p:cNvSpPr txBox="1"/>
          <p:nvPr/>
        </p:nvSpPr>
        <p:spPr>
          <a:xfrm>
            <a:off x="136163" y="4216400"/>
            <a:ext cx="11592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err="1"/>
              <a:t>m,s</a:t>
            </a:r>
            <a:r>
              <a:rPr lang="en-US" sz="1400"/>
              <a:t> are aligned with a grid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The grid is used to guide the eye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5F3D0-CB65-6E4F-A73C-90B2AEEDA9F4}"/>
              </a:ext>
            </a:extLst>
          </p:cNvPr>
          <p:cNvSpPr txBox="1"/>
          <p:nvPr/>
        </p:nvSpPr>
        <p:spPr>
          <a:xfrm>
            <a:off x="7061200" y="2203797"/>
            <a:ext cx="187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/>
              <a:t>Elastic deformation 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No crystallographic slip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Reoriented lattice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Rate form:  lattice spin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C3EF3-4286-F449-A470-6D748C39D938}"/>
              </a:ext>
            </a:extLst>
          </p:cNvPr>
          <p:cNvSpPr txBox="1"/>
          <p:nvPr/>
        </p:nvSpPr>
        <p:spPr>
          <a:xfrm>
            <a:off x="7340600" y="4578697"/>
            <a:ext cx="187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/>
              <a:t>No elastic deformation 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No reorientation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Shear due to slip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Shape has a “rotation”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Rate form:  plastic spin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7F62E-3CB1-A348-82FB-128679874E75}"/>
              </a:ext>
            </a:extLst>
          </p:cNvPr>
          <p:cNvSpPr/>
          <p:nvPr/>
        </p:nvSpPr>
        <p:spPr>
          <a:xfrm>
            <a:off x="1320800" y="5989092"/>
            <a:ext cx="749300" cy="292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6F5E5-676D-EB46-AB9C-D65B5A92B647}"/>
              </a:ext>
            </a:extLst>
          </p:cNvPr>
          <p:cNvSpPr txBox="1"/>
          <p:nvPr/>
        </p:nvSpPr>
        <p:spPr>
          <a:xfrm>
            <a:off x="136163" y="6543090"/>
            <a:ext cx="242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R. J. </a:t>
            </a:r>
            <a:r>
              <a:rPr lang="en-US" sz="1200" i="1" err="1"/>
              <a:t>Asaro</a:t>
            </a:r>
            <a:r>
              <a:rPr lang="en-US" sz="1200" i="1"/>
              <a:t>, 1983, J. Appl. Mech.</a:t>
            </a:r>
          </a:p>
        </p:txBody>
      </p:sp>
    </p:spTree>
    <p:extLst>
      <p:ext uri="{BB962C8B-B14F-4D97-AF65-F5344CB8AC3E}">
        <p14:creationId xmlns:p14="http://schemas.microsoft.com/office/powerpoint/2010/main" val="317844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A0770C-1EBD-E749-965D-EAE93123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Different metals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8D10B-FCA4-AA45-81BD-0204CA747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36"/>
          <a:stretch/>
        </p:blipFill>
        <p:spPr>
          <a:xfrm>
            <a:off x="1713172" y="1495626"/>
            <a:ext cx="5269520" cy="4279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67882-3DF2-1A4E-883A-C291241697BB}"/>
              </a:ext>
            </a:extLst>
          </p:cNvPr>
          <p:cNvSpPr txBox="1"/>
          <p:nvPr/>
        </p:nvSpPr>
        <p:spPr>
          <a:xfrm>
            <a:off x="1713172" y="934787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Desired property:  High Yield, high UTS, high ductility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767CE-19DF-8E4F-BBCC-037D14E680FD}"/>
              </a:ext>
            </a:extLst>
          </p:cNvPr>
          <p:cNvSpPr txBox="1"/>
          <p:nvPr/>
        </p:nvSpPr>
        <p:spPr>
          <a:xfrm>
            <a:off x="7398327" y="2687781"/>
            <a:ext cx="174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 all steels are alike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9F489-9BBE-5742-8F92-D1E698DAE88E}"/>
              </a:ext>
            </a:extLst>
          </p:cNvPr>
          <p:cNvSpPr txBox="1"/>
          <p:nvPr/>
        </p:nvSpPr>
        <p:spPr>
          <a:xfrm>
            <a:off x="7398326" y="4544290"/>
            <a:ext cx="1745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 and alloys of Cu are relatively weaker</a:t>
            </a:r>
          </a:p>
        </p:txBody>
      </p:sp>
    </p:spTree>
    <p:extLst>
      <p:ext uri="{BB962C8B-B14F-4D97-AF65-F5344CB8AC3E}">
        <p14:creationId xmlns:p14="http://schemas.microsoft.com/office/powerpoint/2010/main" val="2079189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C25B8C-90BC-3145-B981-4B9C4DA4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Orowan</a:t>
            </a:r>
            <a:r>
              <a:rPr lang="en-US"/>
              <a:t> on tensile testing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FBA8C-8039-AC4E-AC67-25216FDB9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The tensile test [is] very easily and quickly performed but it is not possible to do much with its results, because one does not know what they really mean. They are the outcome of a number of very complicated physical processes. The extension of a piece of metal [is] in a sense more complicated than the working of a pocket watch and to hope to derive information about its mechanism from two or three data derived from measurement during the tensile test [is] perhaps as optimistic as would be an attempt to learn about the working of a pocket watch by determining its compressive strength. </a:t>
            </a:r>
          </a:p>
          <a:p>
            <a:endParaRPr lang="en-US" dirty="0"/>
          </a:p>
          <a:p>
            <a:r>
              <a:rPr lang="en-US" dirty="0"/>
              <a:t>E. </a:t>
            </a:r>
            <a:r>
              <a:rPr lang="pl-PL" dirty="0" err="1"/>
              <a:t>Orowan</a:t>
            </a:r>
            <a:r>
              <a:rPr lang="pl-PL" dirty="0"/>
              <a:t> [1944], </a:t>
            </a:r>
            <a:r>
              <a:rPr lang="pl-PL" dirty="0" err="1"/>
              <a:t>physicist</a:t>
            </a:r>
            <a:r>
              <a:rPr lang="pl-PL" dirty="0"/>
              <a:t> and </a:t>
            </a:r>
            <a:r>
              <a:rPr lang="pl-PL" dirty="0" err="1"/>
              <a:t>metallurgist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685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32970</TotalTime>
  <Words>2587</Words>
  <Application>Microsoft Macintosh PowerPoint</Application>
  <PresentationFormat>On-screen Show (4:3)</PresentationFormat>
  <Paragraphs>512</Paragraphs>
  <Slides>72</Slides>
  <Notes>72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ＭＳ Ｐゴシック</vt:lpstr>
      <vt:lpstr>SimSun</vt:lpstr>
      <vt:lpstr>Arial</vt:lpstr>
      <vt:lpstr>Calibri</vt:lpstr>
      <vt:lpstr>Cambria Math</vt:lpstr>
      <vt:lpstr>Symbol</vt:lpstr>
      <vt:lpstr>Times New Roman</vt:lpstr>
      <vt:lpstr>Default Theme</vt:lpstr>
      <vt:lpstr>Equation</vt:lpstr>
      <vt:lpstr>Metals plasticity</vt:lpstr>
      <vt:lpstr>A metal</vt:lpstr>
      <vt:lpstr>Why metals?</vt:lpstr>
      <vt:lpstr>Metals and plasticity</vt:lpstr>
      <vt:lpstr>phenomenology</vt:lpstr>
      <vt:lpstr>A simple test</vt:lpstr>
      <vt:lpstr>3 tensile test measures</vt:lpstr>
      <vt:lpstr>Different metals</vt:lpstr>
      <vt:lpstr>Orowan on tensile testing</vt:lpstr>
      <vt:lpstr>Polycrystalline metal</vt:lpstr>
      <vt:lpstr>History of analysis</vt:lpstr>
      <vt:lpstr>Single crystal</vt:lpstr>
      <vt:lpstr>Slip in a single crystal</vt:lpstr>
      <vt:lpstr>Plasticity of a single crystal </vt:lpstr>
      <vt:lpstr>dislocations</vt:lpstr>
      <vt:lpstr>Theory started in 1905</vt:lpstr>
      <vt:lpstr>Dislocations</vt:lpstr>
      <vt:lpstr>The ease of motion</vt:lpstr>
      <vt:lpstr>Dislocation motion</vt:lpstr>
      <vt:lpstr>Collective motion</vt:lpstr>
      <vt:lpstr>Recap</vt:lpstr>
      <vt:lpstr>Dislocation geometry</vt:lpstr>
      <vt:lpstr>References</vt:lpstr>
      <vt:lpstr>Edge dislocation core</vt:lpstr>
      <vt:lpstr>Screw dislocation</vt:lpstr>
      <vt:lpstr>Dislocation Burgers vector</vt:lpstr>
      <vt:lpstr>Discovery of a dislocation</vt:lpstr>
      <vt:lpstr>Two dislocation characteristics</vt:lpstr>
      <vt:lpstr>Dislocation sign</vt:lpstr>
      <vt:lpstr>Actual dislocations are curvy</vt:lpstr>
      <vt:lpstr>Actual dislocations are mixed</vt:lpstr>
      <vt:lpstr>Multiscale understanding of plasticity</vt:lpstr>
      <vt:lpstr>Dislocation</vt:lpstr>
      <vt:lpstr>Multiscale plasticity</vt:lpstr>
      <vt:lpstr>Multiscale defects</vt:lpstr>
      <vt:lpstr>Multiscale modification</vt:lpstr>
      <vt:lpstr>Processing-dependence</vt:lpstr>
      <vt:lpstr>Dislocation motion</vt:lpstr>
      <vt:lpstr>To move a dislocation</vt:lpstr>
      <vt:lpstr>Dislocation interaction</vt:lpstr>
      <vt:lpstr>Dislocation interaction</vt:lpstr>
      <vt:lpstr>Critical stress for passing</vt:lpstr>
      <vt:lpstr>Taylor hardening</vt:lpstr>
      <vt:lpstr>Taylor hardening: Cu</vt:lpstr>
      <vt:lpstr>Taylor hardening: MPE</vt:lpstr>
      <vt:lpstr>Special focus topic</vt:lpstr>
      <vt:lpstr>Special focus topic</vt:lpstr>
      <vt:lpstr>Special focus topic</vt:lpstr>
      <vt:lpstr>Stacking fault width</vt:lpstr>
      <vt:lpstr>Force balance</vt:lpstr>
      <vt:lpstr>Force balance</vt:lpstr>
      <vt:lpstr>Force balance</vt:lpstr>
      <vt:lpstr>Stacking fault width</vt:lpstr>
      <vt:lpstr>An example</vt:lpstr>
      <vt:lpstr>Special focus topic</vt:lpstr>
      <vt:lpstr>Cross slip</vt:lpstr>
      <vt:lpstr>Dislocations and obstacles</vt:lpstr>
      <vt:lpstr>Hinder dislocation motion</vt:lpstr>
      <vt:lpstr>Dislocation-obstacle interaction</vt:lpstr>
      <vt:lpstr>Obstacle strengthening</vt:lpstr>
      <vt:lpstr>Frank-Read Source</vt:lpstr>
      <vt:lpstr>Bow out</vt:lpstr>
      <vt:lpstr>Pile up</vt:lpstr>
      <vt:lpstr>Grain size effect</vt:lpstr>
      <vt:lpstr>Occurs in many types</vt:lpstr>
      <vt:lpstr>Crystal Plasticity</vt:lpstr>
      <vt:lpstr>Slip in single crystal</vt:lpstr>
      <vt:lpstr>Schmid factor</vt:lpstr>
      <vt:lpstr>Plastic spin</vt:lpstr>
      <vt:lpstr>Single crystal in a polycrystal</vt:lpstr>
      <vt:lpstr>PowerPoint Presentation</vt:lpstr>
      <vt:lpstr>One active slip system</vt:lpstr>
    </vt:vector>
  </TitlesOfParts>
  <Company>Linfield College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Modeling</dc:title>
  <dc:creator>Jesus Ilundain</dc:creator>
  <cp:lastModifiedBy>Irene Beyerlein</cp:lastModifiedBy>
  <cp:revision>413</cp:revision>
  <cp:lastPrinted>2017-12-09T03:39:38Z</cp:lastPrinted>
  <dcterms:created xsi:type="dcterms:W3CDTF">2017-12-08T19:13:47Z</dcterms:created>
  <dcterms:modified xsi:type="dcterms:W3CDTF">2020-06-21T08:13:07Z</dcterms:modified>
</cp:coreProperties>
</file>